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3"/>
    <p:sldId id="258" r:id="rId4"/>
    <p:sldId id="259" r:id="rId5"/>
    <p:sldId id="260" r:id="rId6"/>
    <p:sldId id="261" r:id="rId7"/>
    <p:sldId id="262" r:id="rId8"/>
    <p:sldId id="264" r:id="rId9"/>
    <p:sldId id="263" r:id="rId10"/>
    <p:sldId id="265" r:id="rId11"/>
    <p:sldId id="268" r:id="rId12"/>
    <p:sldId id="270" r:id="rId13"/>
    <p:sldId id="279" r:id="rId14"/>
    <p:sldId id="266" r:id="rId15"/>
    <p:sldId id="269" r:id="rId16"/>
    <p:sldId id="276" r:id="rId17"/>
    <p:sldId id="267" r:id="rId18"/>
    <p:sldId id="277" r:id="rId19"/>
    <p:sldId id="278" r:id="rId20"/>
    <p:sldId id="273" r:id="rId21"/>
    <p:sldId id="275" r:id="rId22"/>
    <p:sldId id="274"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CBEB"/>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showGuides="1">
      <p:cViewPr varScale="1">
        <p:scale>
          <a:sx n="46" d="100"/>
          <a:sy n="46" d="100"/>
        </p:scale>
        <p:origin x="14" y="840"/>
      </p:cViewPr>
      <p:guideLst>
        <p:guide orient="horz" pos="2160"/>
        <p:guide pos="3840"/>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viewProps" Target="viewProps.xml" Id="rId26" /><Relationship Type="http://schemas.openxmlformats.org/officeDocument/2006/relationships/slide" Target="slides/slide1.xml" Id="rId3" /><Relationship Type="http://schemas.openxmlformats.org/officeDocument/2006/relationships/slide" Target="slides/slide19.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presProps" Target="presProps.xml" Id="rId25" /><Relationship Type="http://schemas.openxmlformats.org/officeDocument/2006/relationships/slide" Target="slides/slide14.xml" Id="rId16" /><Relationship Type="http://schemas.openxmlformats.org/officeDocument/2006/relationships/slide" Target="slides/slide18.xml" Id="rId20" /><Relationship Type="http://schemas.openxmlformats.org/officeDocument/2006/relationships/slideMaster" Target="slideMasters/slideMaster1.xml" Id="rId1"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22.xml" Id="rId24"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slide" Target="slides/slide21.xml" Id="rId23" /><Relationship Type="http://schemas.openxmlformats.org/officeDocument/2006/relationships/tableStyles" Target="tableStyles.xml" Id="rId28" /><Relationship Type="http://schemas.openxmlformats.org/officeDocument/2006/relationships/slide" Target="slides/slide8.xml" Id="rId10" /><Relationship Type="http://schemas.openxmlformats.org/officeDocument/2006/relationships/slide" Target="slides/slide17.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slide" Target="slides/slide20.xml" Id="rId22" /><Relationship Type="http://schemas.openxmlformats.org/officeDocument/2006/relationships/theme" Target="theme/theme1.xml" Id="rId27"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515C7-F625-921E-F703-1018F80EC5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1AEB3-1564-6476-9659-AE956B1D3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ectangle 6">
            <a:extLst>
              <a:ext uri="{FF2B5EF4-FFF2-40B4-BE49-F238E27FC236}">
                <a16:creationId xmlns:a16="http://schemas.microsoft.com/office/drawing/2014/main" id="{81B4DA99-2DF6-5240-0F5B-74EBEF470194}"/>
              </a:ext>
            </a:extLst>
          </p:cNvPr>
          <p:cNvSpPr/>
          <p:nvPr userDrawn="1"/>
        </p:nvSpPr>
        <p:spPr>
          <a:xfrm>
            <a:off x="-95250" y="0"/>
            <a:ext cx="12363450" cy="69342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4B4C906-0FCA-0D75-65C2-1A161872B8D7}"/>
              </a:ext>
            </a:extLst>
          </p:cNvPr>
          <p:cNvSpPr/>
          <p:nvPr userDrawn="1"/>
        </p:nvSpPr>
        <p:spPr>
          <a:xfrm>
            <a:off x="-95250" y="0"/>
            <a:ext cx="6477000" cy="4857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316A4E9-DE4E-900C-2F5F-9789436B9D55}"/>
              </a:ext>
            </a:extLst>
          </p:cNvPr>
          <p:cNvSpPr/>
          <p:nvPr userDrawn="1"/>
        </p:nvSpPr>
        <p:spPr>
          <a:xfrm>
            <a:off x="1440300" y="1375392"/>
            <a:ext cx="9144000" cy="277115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25055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94097-610B-4A0A-9474-1437B4F227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012241-BE3B-D70C-A957-8A2FBBFE20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AD49E-3088-BC1C-0DAD-67D62FBDE8A2}"/>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5" name="Footer Placeholder 4">
            <a:extLst>
              <a:ext uri="{FF2B5EF4-FFF2-40B4-BE49-F238E27FC236}">
                <a16:creationId xmlns:a16="http://schemas.microsoft.com/office/drawing/2014/main" id="{08FA2B3A-901C-9BAE-A787-9D65D37A25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2943F9-9629-1736-AEA7-2817EB498A49}"/>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1910561040"/>
      </p:ext>
    </p:extLst>
  </p:cSld>
  <p:clrMapOvr>
    <a:masterClrMapping/>
  </p:clrMapOvr>
</p:sldLayout>
</file>

<file path=ppt/slideLayouts/slideLayout1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B5649-A2D9-A052-747F-94BD466427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F50B712-9666-3B9C-037C-FAD0F688E2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C4D4F-0850-896E-B760-FE7F62F65248}"/>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5" name="Footer Placeholder 4">
            <a:extLst>
              <a:ext uri="{FF2B5EF4-FFF2-40B4-BE49-F238E27FC236}">
                <a16:creationId xmlns:a16="http://schemas.microsoft.com/office/drawing/2014/main" id="{8F7BB067-C18E-7899-3EE1-6B3F78FB82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DB7C5-C144-1EBD-C990-54469105A4ED}"/>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2632320728"/>
      </p:ext>
    </p:extLst>
  </p:cSld>
  <p:clrMapOvr>
    <a:masterClrMapping/>
  </p:clrMapOvr>
</p:sldLayout>
</file>

<file path=ppt/slideLayouts/slideLayout2.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78B6887-0984-7EE8-2994-02DB643B50E2}"/>
              </a:ext>
            </a:extLst>
          </p:cNvPr>
          <p:cNvSpPr/>
          <p:nvPr userDrawn="1"/>
        </p:nvSpPr>
        <p:spPr>
          <a:xfrm>
            <a:off x="11868150" y="0"/>
            <a:ext cx="323850" cy="685799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3A3E39-324C-6570-04AC-89EA739160E0}"/>
              </a:ext>
            </a:extLst>
          </p:cNvPr>
          <p:cNvSpPr>
            <a:spLocks noGrp="1"/>
          </p:cNvSpPr>
          <p:nvPr>
            <p:ph type="title"/>
          </p:nvPr>
        </p:nvSpPr>
        <p:spPr>
          <a:xfrm>
            <a:off x="481013" y="574873"/>
            <a:ext cx="4981575"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6FC5D67-B552-5273-BC4F-85AA632C39A0}"/>
              </a:ext>
            </a:extLst>
          </p:cNvPr>
          <p:cNvSpPr>
            <a:spLocks noGrp="1"/>
          </p:cNvSpPr>
          <p:nvPr>
            <p:ph idx="1"/>
          </p:nvPr>
        </p:nvSpPr>
        <p:spPr>
          <a:xfrm>
            <a:off x="6334125" y="1033562"/>
            <a:ext cx="5257800" cy="43576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9398A459-DCDF-7975-354F-295410E508BF}"/>
              </a:ext>
            </a:extLst>
          </p:cNvPr>
          <p:cNvSpPr/>
          <p:nvPr userDrawn="1"/>
        </p:nvSpPr>
        <p:spPr>
          <a:xfrm>
            <a:off x="0" y="4524375"/>
            <a:ext cx="6562725" cy="244713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2FADED2-CE5E-E16F-75C2-8C6C5EF30FF1}"/>
              </a:ext>
            </a:extLst>
          </p:cNvPr>
          <p:cNvSpPr/>
          <p:nvPr userDrawn="1"/>
        </p:nvSpPr>
        <p:spPr>
          <a:xfrm>
            <a:off x="685800" y="5747940"/>
            <a:ext cx="12363450" cy="11628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15050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CB478-C2B2-0D65-57F3-F1B59C4C4F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CDE7D5-2FEB-E751-2709-F1FDD65B24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9270C5-9750-BE5B-7EDC-B036D3BF4D65}"/>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5" name="Footer Placeholder 4">
            <a:extLst>
              <a:ext uri="{FF2B5EF4-FFF2-40B4-BE49-F238E27FC236}">
                <a16:creationId xmlns:a16="http://schemas.microsoft.com/office/drawing/2014/main" id="{1506B406-EBAF-6D6F-2A6C-28E73ED09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690B80-A081-C33F-242B-0162421154D4}"/>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2991174666"/>
      </p:ext>
    </p:extLst>
  </p:cSld>
  <p:clrMapOvr>
    <a:masterClrMapping/>
  </p:clrMapOvr>
</p:sldLayout>
</file>

<file path=ppt/slideLayouts/slideLayout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F5B946-C854-4193-07C2-5717EF3B7B11}"/>
              </a:ext>
            </a:extLst>
          </p:cNvPr>
          <p:cNvSpPr/>
          <p:nvPr userDrawn="1"/>
        </p:nvSpPr>
        <p:spPr>
          <a:xfrm>
            <a:off x="5543549" y="5638161"/>
            <a:ext cx="7305675" cy="1219839"/>
          </a:xfrm>
          <a:prstGeom prst="rect">
            <a:avLst/>
          </a:prstGeom>
          <a:solidFill>
            <a:srgbClr val="83CB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CA6C2704-E76C-DBFD-28DD-FBBBF6BFF973}"/>
              </a:ext>
            </a:extLst>
          </p:cNvPr>
          <p:cNvSpPr/>
          <p:nvPr userDrawn="1"/>
        </p:nvSpPr>
        <p:spPr>
          <a:xfrm>
            <a:off x="5629275" y="0"/>
            <a:ext cx="6562725" cy="244713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E3E68D-A315-97BA-C6D0-842AF9195EAA}"/>
              </a:ext>
            </a:extLst>
          </p:cNvPr>
          <p:cNvSpPr>
            <a:spLocks noGrp="1"/>
          </p:cNvSpPr>
          <p:nvPr>
            <p:ph type="title"/>
          </p:nvPr>
        </p:nvSpPr>
        <p:spPr>
          <a:xfrm>
            <a:off x="838200" y="365125"/>
            <a:ext cx="4438650"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A729321-24B5-B954-0FE5-0554E9BA3211}"/>
              </a:ext>
            </a:extLst>
          </p:cNvPr>
          <p:cNvSpPr>
            <a:spLocks noGrp="1"/>
          </p:cNvSpPr>
          <p:nvPr>
            <p:ph sz="half" idx="1"/>
          </p:nvPr>
        </p:nvSpPr>
        <p:spPr>
          <a:xfrm>
            <a:off x="838200" y="1825625"/>
            <a:ext cx="44386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9BEF6ED-83B6-0B78-3BF0-A510BE47CC79}"/>
              </a:ext>
            </a:extLst>
          </p:cNvPr>
          <p:cNvSpPr>
            <a:spLocks noGrp="1"/>
          </p:cNvSpPr>
          <p:nvPr>
            <p:ph type="sldNum" sz="quarter" idx="12"/>
          </p:nvPr>
        </p:nvSpPr>
        <p:spPr/>
        <p:txBody>
          <a:bodyPr/>
          <a:lstStyle/>
          <a:p>
            <a:fld id="{C8F7E30A-30F0-4C45-A9DE-DFF1F845EF07}" type="slidenum">
              <a:rPr lang="en-US" smtClean="0"/>
              <a:t>‹#›</a:t>
            </a:fld>
            <a:endParaRPr lang="en-US"/>
          </a:p>
        </p:txBody>
      </p:sp>
      <p:sp>
        <p:nvSpPr>
          <p:cNvPr id="11" name="Rectangle 10">
            <a:extLst>
              <a:ext uri="{FF2B5EF4-FFF2-40B4-BE49-F238E27FC236}">
                <a16:creationId xmlns:a16="http://schemas.microsoft.com/office/drawing/2014/main" id="{34D88B47-EB7F-49CE-0B8C-EBE062E9218A}"/>
              </a:ext>
            </a:extLst>
          </p:cNvPr>
          <p:cNvSpPr/>
          <p:nvPr userDrawn="1"/>
        </p:nvSpPr>
        <p:spPr>
          <a:xfrm>
            <a:off x="5188496" y="1165361"/>
            <a:ext cx="6454588" cy="5248915"/>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9C61AA16-12FE-70BF-74FA-658AB95D655E}"/>
              </a:ext>
            </a:extLst>
          </p:cNvPr>
          <p:cNvSpPr>
            <a:spLocks noGrp="1"/>
          </p:cNvSpPr>
          <p:nvPr>
            <p:ph sz="half" idx="2"/>
          </p:nvPr>
        </p:nvSpPr>
        <p:spPr>
          <a:xfrm>
            <a:off x="5341586" y="1241267"/>
            <a:ext cx="6078070" cy="493569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70735923"/>
      </p:ext>
    </p:extLst>
  </p:cSld>
  <p:clrMapOvr>
    <a:masterClrMapping/>
  </p:clrMapOvr>
</p:sldLayout>
</file>

<file path=ppt/slideLayouts/slideLayout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69683-9B9D-B6D7-BBE0-24216437DE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0BFCA2-6C71-D99F-2413-F3FCC32BA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055574-AEB7-68FC-ACB3-A99A6454BF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BDACFD-44BC-948F-7A82-EC963917F3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AF84DE-946D-F653-3096-6185521690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DE0AE9-A7CA-781C-88C7-0B1F76B82DA1}"/>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8" name="Footer Placeholder 7">
            <a:extLst>
              <a:ext uri="{FF2B5EF4-FFF2-40B4-BE49-F238E27FC236}">
                <a16:creationId xmlns:a16="http://schemas.microsoft.com/office/drawing/2014/main" id="{5AE0A624-656E-E4AD-DB8D-961A3D18EC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D3E6B7-2B2D-299B-4CC7-BAF9BA2F0F7D}"/>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553115795"/>
      </p:ext>
    </p:extLst>
  </p:cSld>
  <p:clrMapOvr>
    <a:masterClrMapping/>
  </p:clrMapOvr>
</p:sldLayout>
</file>

<file path=ppt/slideLayouts/slideLayout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9012599-E943-E0FD-C352-8BABBC52979A}"/>
              </a:ext>
            </a:extLst>
          </p:cNvPr>
          <p:cNvSpPr/>
          <p:nvPr userDrawn="1"/>
        </p:nvSpPr>
        <p:spPr>
          <a:xfrm>
            <a:off x="11782424" y="0"/>
            <a:ext cx="409575" cy="685799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C8452D-F73B-EE23-2D67-5EB17BCF5356}"/>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5EC095A1-7EAB-10CB-D259-08EA260914E9}"/>
              </a:ext>
            </a:extLst>
          </p:cNvPr>
          <p:cNvSpPr>
            <a:spLocks noGrp="1"/>
          </p:cNvSpPr>
          <p:nvPr>
            <p:ph type="sldNum" sz="quarter" idx="12"/>
          </p:nvPr>
        </p:nvSpPr>
        <p:spPr/>
        <p:txBody>
          <a:bodyPr/>
          <a:lstStyle/>
          <a:p>
            <a:fld id="{C8F7E30A-30F0-4C45-A9DE-DFF1F845EF07}" type="slidenum">
              <a:rPr lang="en-US" smtClean="0"/>
              <a:t>‹#›</a:t>
            </a:fld>
            <a:endParaRPr lang="en-US"/>
          </a:p>
        </p:txBody>
      </p:sp>
      <p:sp>
        <p:nvSpPr>
          <p:cNvPr id="6" name="Rectangle 5">
            <a:extLst>
              <a:ext uri="{FF2B5EF4-FFF2-40B4-BE49-F238E27FC236}">
                <a16:creationId xmlns:a16="http://schemas.microsoft.com/office/drawing/2014/main" id="{D1712871-F151-CB2B-C866-6CC54578904E}"/>
              </a:ext>
            </a:extLst>
          </p:cNvPr>
          <p:cNvSpPr/>
          <p:nvPr userDrawn="1"/>
        </p:nvSpPr>
        <p:spPr>
          <a:xfrm>
            <a:off x="6889031" y="4232720"/>
            <a:ext cx="2505103" cy="2123630"/>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5C36A31-C565-F984-F0F9-7366A9BFE93B}"/>
              </a:ext>
            </a:extLst>
          </p:cNvPr>
          <p:cNvSpPr/>
          <p:nvPr userDrawn="1"/>
        </p:nvSpPr>
        <p:spPr>
          <a:xfrm>
            <a:off x="7360712" y="4687852"/>
            <a:ext cx="4831287" cy="2170147"/>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2">
            <a:extLst>
              <a:ext uri="{FF2B5EF4-FFF2-40B4-BE49-F238E27FC236}">
                <a16:creationId xmlns:a16="http://schemas.microsoft.com/office/drawing/2014/main" id="{11C79745-E5CE-A174-DDFA-19EA91DE1975}"/>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3891088"/>
      </p:ext>
    </p:extLst>
  </p:cSld>
  <p:clrMapOvr>
    <a:masterClrMapping/>
  </p:clrMapOvr>
</p:sldLayout>
</file>

<file path=ppt/slideLayouts/slideLayout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C23B2FA-83C3-487D-C307-9B0DFA53EB8F}"/>
              </a:ext>
            </a:extLst>
          </p:cNvPr>
          <p:cNvSpPr/>
          <p:nvPr userDrawn="1"/>
        </p:nvSpPr>
        <p:spPr>
          <a:xfrm>
            <a:off x="-42863" y="1"/>
            <a:ext cx="2747963" cy="685799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3C4E5EF-922E-5AE9-CC49-DF4B413A0B0D}"/>
              </a:ext>
            </a:extLst>
          </p:cNvPr>
          <p:cNvSpPr/>
          <p:nvPr userDrawn="1"/>
        </p:nvSpPr>
        <p:spPr>
          <a:xfrm>
            <a:off x="466725" y="295274"/>
            <a:ext cx="3501192" cy="6197601"/>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7F21AF15-921A-20E2-0650-D694EB10CD35}"/>
              </a:ext>
            </a:extLst>
          </p:cNvPr>
          <p:cNvSpPr/>
          <p:nvPr userDrawn="1"/>
        </p:nvSpPr>
        <p:spPr>
          <a:xfrm>
            <a:off x="1944622" y="5140999"/>
            <a:ext cx="2983810" cy="1565979"/>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3997977C-EC9F-3B9B-5E01-92264A09DD50}"/>
              </a:ext>
            </a:extLst>
          </p:cNvPr>
          <p:cNvSpPr>
            <a:spLocks noGrp="1"/>
          </p:cNvSpPr>
          <p:nvPr>
            <p:ph type="title"/>
          </p:nvPr>
        </p:nvSpPr>
        <p:spPr>
          <a:xfrm>
            <a:off x="4220308" y="365125"/>
            <a:ext cx="7133492" cy="1325563"/>
          </a:xfrm>
        </p:spPr>
        <p:txBody>
          <a:bodyPr/>
          <a:lstStyle/>
          <a:p>
            <a:r>
              <a:rPr lang="en-US"/>
              <a:t>Click to edit Master title style</a:t>
            </a:r>
          </a:p>
        </p:txBody>
      </p:sp>
      <p:sp>
        <p:nvSpPr>
          <p:cNvPr id="9" name="Content Placeholder 2">
            <a:extLst>
              <a:ext uri="{FF2B5EF4-FFF2-40B4-BE49-F238E27FC236}">
                <a16:creationId xmlns:a16="http://schemas.microsoft.com/office/drawing/2014/main" id="{D5280740-A85E-25F9-BC69-A56B26D76A23}"/>
              </a:ext>
            </a:extLst>
          </p:cNvPr>
          <p:cNvSpPr>
            <a:spLocks noGrp="1"/>
          </p:cNvSpPr>
          <p:nvPr>
            <p:ph sz="half" idx="1"/>
          </p:nvPr>
        </p:nvSpPr>
        <p:spPr>
          <a:xfrm>
            <a:off x="5085057" y="1920875"/>
            <a:ext cx="6268741"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0193913"/>
      </p:ext>
    </p:extLst>
  </p:cSld>
  <p:clrMapOvr>
    <a:masterClrMapping/>
  </p:clrMapOvr>
</p:sldLayout>
</file>

<file path=ppt/slideLayouts/slideLayout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7558F-9C6B-9E61-12A0-97068E6D8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57D404-1ACC-0FA9-1128-7965F34AED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461D4-4262-77B4-DC96-B41604208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70486E-6113-7DEC-0494-E1D7A54037AE}"/>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6" name="Footer Placeholder 5">
            <a:extLst>
              <a:ext uri="{FF2B5EF4-FFF2-40B4-BE49-F238E27FC236}">
                <a16:creationId xmlns:a16="http://schemas.microsoft.com/office/drawing/2014/main" id="{27ABCF0B-4F74-60C9-56C9-C21634AFB3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DEF8E-DCFB-F8F9-8A65-831763186108}"/>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861235459"/>
      </p:ext>
    </p:extLst>
  </p:cSld>
  <p:clrMapOvr>
    <a:masterClrMapping/>
  </p:clrMapOvr>
</p:sldLayout>
</file>

<file path=ppt/slideLayouts/slideLayout9.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0A623-DC7A-1076-D705-B277DE747F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886A18-3E46-14BE-F03E-90E70E862E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4E3F7D-8E2A-7F87-CB87-986B9936D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F5B083-6501-37E5-C85E-F38FE645BE1E}"/>
              </a:ext>
            </a:extLst>
          </p:cNvPr>
          <p:cNvSpPr>
            <a:spLocks noGrp="1"/>
          </p:cNvSpPr>
          <p:nvPr>
            <p:ph type="dt" sz="half" idx="10"/>
          </p:nvPr>
        </p:nvSpPr>
        <p:spPr/>
        <p:txBody>
          <a:bodyPr/>
          <a:lstStyle/>
          <a:p>
            <a:fld id="{0F4F81DA-DD33-4829-A26F-A99804762E82}" type="datetimeFigureOut">
              <a:rPr lang="en-US" smtClean="0"/>
              <a:t>10/22/2025</a:t>
            </a:fld>
            <a:endParaRPr lang="en-US"/>
          </a:p>
        </p:txBody>
      </p:sp>
      <p:sp>
        <p:nvSpPr>
          <p:cNvPr id="6" name="Footer Placeholder 5">
            <a:extLst>
              <a:ext uri="{FF2B5EF4-FFF2-40B4-BE49-F238E27FC236}">
                <a16:creationId xmlns:a16="http://schemas.microsoft.com/office/drawing/2014/main" id="{31149E32-3EC8-3E35-3E7F-98DB5644E5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387054-F358-49CC-1306-40284996929F}"/>
              </a:ext>
            </a:extLst>
          </p:cNvPr>
          <p:cNvSpPr>
            <a:spLocks noGrp="1"/>
          </p:cNvSpPr>
          <p:nvPr>
            <p:ph type="sldNum" sz="quarter" idx="12"/>
          </p:nvPr>
        </p:nvSpPr>
        <p:spPr/>
        <p:txBody>
          <a:bodyPr/>
          <a:lstStyle/>
          <a:p>
            <a:fld id="{C8F7E30A-30F0-4C45-A9DE-DFF1F845EF07}" type="slidenum">
              <a:rPr lang="en-US" smtClean="0"/>
              <a:t>‹#›</a:t>
            </a:fld>
            <a:endParaRPr lang="en-US"/>
          </a:p>
        </p:txBody>
      </p:sp>
    </p:spTree>
    <p:extLst>
      <p:ext uri="{BB962C8B-B14F-4D97-AF65-F5344CB8AC3E}">
        <p14:creationId xmlns:p14="http://schemas.microsoft.com/office/powerpoint/2010/main" val="1467672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856551-4173-56DD-54EA-637E7B8062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E40E7C-C4DA-C1E0-FFC3-8A0B322739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2A6CD6-C264-6814-56A7-AFE81E6BBA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4F81DA-DD33-4829-A26F-A99804762E82}" type="datetimeFigureOut">
              <a:rPr lang="en-US" smtClean="0"/>
              <a:t>10/22/2025</a:t>
            </a:fld>
            <a:endParaRPr lang="en-US"/>
          </a:p>
        </p:txBody>
      </p:sp>
      <p:sp>
        <p:nvSpPr>
          <p:cNvPr id="5" name="Footer Placeholder 4">
            <a:extLst>
              <a:ext uri="{FF2B5EF4-FFF2-40B4-BE49-F238E27FC236}">
                <a16:creationId xmlns:a16="http://schemas.microsoft.com/office/drawing/2014/main" id="{338CF645-0549-D876-542B-6C687F7EEC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E9A64E1-A65A-5F8B-C195-1ACFB0AD16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8F7E30A-30F0-4C45-A9DE-DFF1F845EF07}" type="slidenum">
              <a:rPr lang="en-US" smtClean="0"/>
              <a:t>‹#›</a:t>
            </a:fld>
            <a:endParaRPr lang="en-US"/>
          </a:p>
        </p:txBody>
      </p:sp>
    </p:spTree>
    <p:extLst>
      <p:ext uri="{BB962C8B-B14F-4D97-AF65-F5344CB8AC3E}">
        <p14:creationId xmlns:p14="http://schemas.microsoft.com/office/powerpoint/2010/main" val="2459316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ctrTitle"/>
          </p:nvPr>
        </p:nvSpPr>
        <p:spPr>
          <a:xfrm>
            <a:off x="1395813" y="969107"/>
            <a:ext cx="9144000" cy="3337169"/>
          </a:xfrm>
        </p:spPr>
        <p:txBody>
          <a:bodyPr>
            <a:normAutofit fontScale="90000"/>
          </a:bodyPr>
          <a:lstStyle/>
          <a:p>
            <a:br>
              <a:rPr lang="en-US" dirty="0"/>
            </a:br>
            <a:br>
              <a:rPr lang="en-US" dirty="0"/>
            </a:br>
            <a:r>
              <a:rPr lang="en-US" dirty="0"/>
              <a:t>Settlor Intent:  The Cardinal Rule is No Red Herring</a:t>
            </a:r>
            <a:endParaRPr dirty="0"/>
          </a:p>
          <a:p>
            <a:r>
              <a:rPr dirty="0"/>
              <a:t>Delaware Trust Conference 2025</a:t>
            </a:r>
          </a:p>
        </p:txBody>
      </p:sp>
      <p:sp>
        <p:nvSpPr>
          <p:cNvPr id="3" name="Subtitle 2" descr="" title=""/>
          <p:cNvSpPr>
            <a:spLocks noGrp="1"/>
          </p:cNvSpPr>
          <p:nvPr>
            <p:ph type="subTitle" idx="1"/>
          </p:nvPr>
        </p:nvSpPr>
        <p:spPr>
          <a:xfrm>
            <a:off x="1524000" y="4446283"/>
            <a:ext cx="9144000" cy="1655762"/>
          </a:xfrm>
        </p:spPr>
        <p:txBody>
          <a:bodyPr>
            <a:noAutofit/>
          </a:bodyPr>
          <a:lstStyle/>
          <a:p>
            <a:r>
              <a:rPr b="1" dirty="0">
                <a:solidFill>
                  <a:srgbClr val="83CBEB"/>
                </a:solidFill>
              </a:rPr>
              <a:t>Todd A. Flubacher </a:t>
            </a:r>
            <a:r>
              <a:rPr dirty="0">
                <a:solidFill>
                  <a:srgbClr val="83CBEB"/>
                </a:solidFill>
              </a:rPr>
              <a:t>– Morris Nichols Arsht &amp; Tunnell LLP</a:t>
            </a:r>
          </a:p>
          <a:p>
            <a:r>
              <a:rPr b="1" dirty="0">
                <a:solidFill>
                  <a:srgbClr val="83CBEB"/>
                </a:solidFill>
              </a:rPr>
              <a:t>Vincent C. Thomas </a:t>
            </a:r>
            <a:r>
              <a:rPr dirty="0">
                <a:solidFill>
                  <a:srgbClr val="83CBEB"/>
                </a:solidFill>
              </a:rPr>
              <a:t>–</a:t>
            </a:r>
            <a:r>
              <a:rPr b="1" dirty="0">
                <a:solidFill>
                  <a:srgbClr val="83CBEB"/>
                </a:solidFill>
              </a:rPr>
              <a:t> </a:t>
            </a:r>
            <a:r>
              <a:rPr dirty="0">
                <a:solidFill>
                  <a:srgbClr val="83CBEB"/>
                </a:solidFill>
              </a:rPr>
              <a:t>Young Conaway Stargatt &amp; Taylor LLP</a:t>
            </a:r>
          </a:p>
          <a:p>
            <a:r>
              <a:rPr b="1" dirty="0">
                <a:solidFill>
                  <a:srgbClr val="83CBEB"/>
                </a:solidFill>
              </a:rPr>
              <a:t>Beth Gansen Knight </a:t>
            </a:r>
            <a:r>
              <a:rPr dirty="0">
                <a:solidFill>
                  <a:srgbClr val="83CBEB"/>
                </a:solidFill>
              </a:rPr>
              <a:t>– Richards, Layton &amp; Finger, P.A.</a:t>
            </a:r>
          </a:p>
          <a:p>
            <a:r>
              <a:rPr sz="2000" dirty="0">
                <a:solidFill>
                  <a:srgbClr val="83CBEB"/>
                </a:solidFill>
              </a:rPr>
              <a:t>October 28, 2025 | Wilmington, Delaware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33844" y="544790"/>
            <a:ext cx="11174979" cy="1325563"/>
          </a:xfrm>
        </p:spPr>
        <p:txBody>
          <a:bodyPr>
            <a:normAutofit/>
          </a:bodyPr>
          <a:lstStyle/>
          <a:p>
            <a:r>
              <a:rPr dirty="0"/>
              <a:t>Bishop v. McNeil, 1999 WL 743489</a:t>
            </a:r>
            <a:r>
              <a:rPr lang="en-US" dirty="0"/>
              <a:t> </a:t>
            </a:r>
            <a:r>
              <a:rPr dirty="0"/>
              <a:t>(1999)</a:t>
            </a:r>
          </a:p>
        </p:txBody>
      </p:sp>
      <p:sp>
        <p:nvSpPr>
          <p:cNvPr id="3" name="Content Placeholder 2" descr="" title=""/>
          <p:cNvSpPr>
            <a:spLocks noGrp="1"/>
          </p:cNvSpPr>
          <p:nvPr>
            <p:ph idx="4294967295"/>
          </p:nvPr>
        </p:nvSpPr>
        <p:spPr>
          <a:xfrm>
            <a:off x="633844" y="2126649"/>
            <a:ext cx="10014527" cy="2265597"/>
          </a:xfrm>
        </p:spPr>
        <p:txBody>
          <a:bodyPr>
            <a:normAutofit lnSpcReduction="10000"/>
          </a:bodyPr>
          <a:lstStyle/>
          <a:p>
            <a:pPr marL="0" indent="0">
              <a:buNone/>
            </a:pPr>
            <a:r>
              <a:rPr dirty="0"/>
              <a:t>• </a:t>
            </a:r>
            <a:r>
              <a:rPr lang="en-US" dirty="0"/>
              <a:t>In exercising discretion, </a:t>
            </a:r>
            <a:r>
              <a:rPr dirty="0"/>
              <a:t>Trustee</a:t>
            </a:r>
            <a:r>
              <a:rPr lang="en-US" dirty="0"/>
              <a:t>s</a:t>
            </a:r>
            <a:r>
              <a:rPr dirty="0"/>
              <a:t> </a:t>
            </a:r>
            <a:r>
              <a:rPr lang="en-US" dirty="0"/>
              <a:t>must carry out settlor’s intent</a:t>
            </a:r>
          </a:p>
          <a:p>
            <a:pPr marL="0" indent="0">
              <a:buNone/>
            </a:pPr>
            <a:r>
              <a:rPr dirty="0"/>
              <a:t>• Post-hoc extrinsic evidence rejected when terms unambiguous</a:t>
            </a:r>
          </a:p>
          <a:p>
            <a:pPr marL="0" indent="0">
              <a:buNone/>
            </a:pPr>
            <a:r>
              <a:rPr dirty="0"/>
              <a:t>• Court adhered strictly to </a:t>
            </a:r>
            <a:r>
              <a:rPr lang="en-US" dirty="0"/>
              <a:t>governing instrument </a:t>
            </a:r>
            <a:r>
              <a:rPr dirty="0"/>
              <a:t>and contemporaneous intent</a:t>
            </a:r>
          </a:p>
        </p:txBody>
      </p:sp>
    </p:spTree>
  </p:cSld>
  <p:clrMapOvr>
    <a:masterClrMapping/>
  </p:clrMapOvr>
</p:sld>
</file>

<file path=ppt/slides/slide1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509187" y="1326528"/>
            <a:ext cx="4438650" cy="1325563"/>
          </a:xfrm>
        </p:spPr>
        <p:txBody>
          <a:bodyPr>
            <a:normAutofit fontScale="90000"/>
          </a:bodyPr>
          <a:lstStyle/>
          <a:p>
            <a:r>
              <a:rPr dirty="0"/>
              <a:t>In re Trust Under Will of Flint for Benefit of </a:t>
            </a:r>
            <a:r>
              <a:rPr dirty="0" err="1"/>
              <a:t>Shadek</a:t>
            </a:r>
            <a:r>
              <a:rPr dirty="0"/>
              <a:t>, 118 A.3d 182 (2015)</a:t>
            </a:r>
          </a:p>
        </p:txBody>
      </p:sp>
      <p:sp>
        <p:nvSpPr>
          <p:cNvPr id="4" name="Content Placeholder 3" descr="" title="">
            <a:extLst>
              <a:ext uri="{FF2B5EF4-FFF2-40B4-BE49-F238E27FC236}">
                <a16:creationId xmlns:a16="http://schemas.microsoft.com/office/drawing/2014/main" id="{8CEC6567-5AC7-934B-FC8F-5016C93DBF3A}"/>
              </a:ext>
            </a:extLst>
          </p:cNvPr>
          <p:cNvSpPr>
            <a:spLocks noGrp="1"/>
          </p:cNvSpPr>
          <p:nvPr>
            <p:ph sz="half" idx="2"/>
          </p:nvPr>
        </p:nvSpPr>
        <p:spPr>
          <a:xfrm>
            <a:off x="5392584" y="1656205"/>
            <a:ext cx="5960503" cy="4198131"/>
          </a:xfrm>
        </p:spPr>
        <p:txBody>
          <a:bodyPr>
            <a:normAutofit/>
          </a:bodyPr>
          <a:lstStyle/>
          <a:p>
            <a:pPr marL="0" indent="0">
              <a:buNone/>
            </a:pPr>
            <a:r>
              <a:rPr lang="en-US" dirty="0"/>
              <a:t>• Court denied modification of a trust and establishes a new test for the judicial modification of trusts requiring consideration of settlor intent</a:t>
            </a:r>
          </a:p>
          <a:p>
            <a:pPr marL="0" indent="0">
              <a:buNone/>
            </a:pPr>
            <a:endParaRPr lang="en-US" dirty="0"/>
          </a:p>
          <a:p>
            <a:pPr marL="0" indent="0">
              <a:buNone/>
            </a:pPr>
            <a:r>
              <a:rPr lang="en-US" dirty="0"/>
              <a:t>• Beneficiaries cannot rewrite trust contrary to settlor intent</a:t>
            </a:r>
          </a:p>
          <a:p>
            <a:endParaRPr lang="en-US" dirty="0"/>
          </a:p>
        </p:txBody>
      </p:sp>
    </p:spTree>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7DE28220-E5A0-B4B4-6EAC-C9D6B27F5890}"/>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F277670C-663C-E2D9-2979-C69C22DA139D}"/>
              </a:ext>
            </a:extLst>
          </p:cNvPr>
          <p:cNvSpPr>
            <a:spLocks noGrp="1"/>
          </p:cNvSpPr>
          <p:nvPr>
            <p:ph type="title"/>
          </p:nvPr>
        </p:nvSpPr>
        <p:spPr>
          <a:xfrm>
            <a:off x="517654" y="835461"/>
            <a:ext cx="4438650" cy="1325563"/>
          </a:xfrm>
        </p:spPr>
        <p:txBody>
          <a:bodyPr>
            <a:noAutofit/>
          </a:bodyPr>
          <a:lstStyle/>
          <a:p>
            <a:pPr lvl="1"/>
            <a:br>
              <a:rPr lang="en-US" sz="4400" dirty="0">
                <a:latin typeface="+mj-lt"/>
              </a:rPr>
            </a:br>
            <a:br>
              <a:rPr lang="en-US" sz="4400" dirty="0">
                <a:latin typeface="+mj-lt"/>
              </a:rPr>
            </a:br>
            <a:r>
              <a:rPr lang="en-US" sz="4400" dirty="0">
                <a:latin typeface="+mj-lt"/>
              </a:rPr>
              <a:t>Bird v. Wilmington Soc. of Fine Arts, 28 </a:t>
            </a:r>
            <a:r>
              <a:rPr lang="en-US" sz="4400" dirty="0" err="1">
                <a:latin typeface="+mj-lt"/>
              </a:rPr>
              <a:t>Del.Ch</a:t>
            </a:r>
            <a:r>
              <a:rPr lang="en-US" sz="4400" dirty="0">
                <a:latin typeface="+mj-lt"/>
              </a:rPr>
              <a:t>. 449 (1945).</a:t>
            </a:r>
          </a:p>
        </p:txBody>
      </p:sp>
      <p:sp>
        <p:nvSpPr>
          <p:cNvPr id="4" name="Content Placeholder 3" descr="" title="">
            <a:extLst>
              <a:ext uri="{FF2B5EF4-FFF2-40B4-BE49-F238E27FC236}">
                <a16:creationId xmlns:a16="http://schemas.microsoft.com/office/drawing/2014/main" id="{ABDEBC0C-9FA5-46AE-9254-7C9B78BD272D}"/>
              </a:ext>
            </a:extLst>
          </p:cNvPr>
          <p:cNvSpPr>
            <a:spLocks noGrp="1"/>
          </p:cNvSpPr>
          <p:nvPr>
            <p:ph sz="half" idx="2"/>
          </p:nvPr>
        </p:nvSpPr>
        <p:spPr>
          <a:xfrm>
            <a:off x="5392584" y="1656205"/>
            <a:ext cx="5960503" cy="4198131"/>
          </a:xfrm>
        </p:spPr>
        <p:txBody>
          <a:bodyPr>
            <a:normAutofit fontScale="85000" lnSpcReduction="20000"/>
          </a:bodyPr>
          <a:lstStyle/>
          <a:p>
            <a:pPr marL="0" indent="0">
              <a:buNone/>
            </a:pPr>
            <a:r>
              <a:rPr lang="en-US" sz="3000" dirty="0"/>
              <a:t>• Thorough discussion of will construction principals, holding all rules serve only to ascertain testator intent</a:t>
            </a:r>
          </a:p>
          <a:p>
            <a:pPr marL="0" indent="0">
              <a:buNone/>
            </a:pPr>
            <a:endParaRPr lang="en-US" sz="3000" dirty="0"/>
          </a:p>
          <a:p>
            <a:pPr marL="0" indent="0">
              <a:buNone/>
            </a:pPr>
            <a:r>
              <a:rPr lang="en-US" sz="3000" dirty="0"/>
              <a:t>• Intention expressed with words in the instrument read in light of circumstances at execution</a:t>
            </a:r>
          </a:p>
          <a:p>
            <a:pPr marL="0" indent="0">
              <a:buNone/>
            </a:pPr>
            <a:endParaRPr lang="en-US" sz="3000" dirty="0"/>
          </a:p>
          <a:p>
            <a:pPr marL="0" indent="0">
              <a:buNone/>
            </a:pPr>
            <a:r>
              <a:rPr lang="en-US" sz="3000" dirty="0"/>
              <a:t>• Extrinsic evidence cannot override an unambiguous instrument nor used to infer intent not discernible from the language and circumstances</a:t>
            </a:r>
          </a:p>
          <a:p>
            <a:endParaRPr lang="en-US" dirty="0"/>
          </a:p>
        </p:txBody>
      </p:sp>
    </p:spTree>
    <p:extLst>
      <p:ext uri="{BB962C8B-B14F-4D97-AF65-F5344CB8AC3E}">
        <p14:creationId xmlns:p14="http://schemas.microsoft.com/office/powerpoint/2010/main" val="2657019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11737" y="519166"/>
            <a:ext cx="10515600" cy="1325563"/>
          </a:xfrm>
        </p:spPr>
        <p:txBody>
          <a:bodyPr>
            <a:normAutofit/>
          </a:bodyPr>
          <a:lstStyle/>
          <a:p>
            <a:r>
              <a:rPr dirty="0"/>
              <a:t>Chavin v. PNC Bank, 816 A.2d 781 (2003)</a:t>
            </a:r>
          </a:p>
        </p:txBody>
      </p:sp>
      <p:sp>
        <p:nvSpPr>
          <p:cNvPr id="3" name="Content Placeholder 2" descr="" title=""/>
          <p:cNvSpPr>
            <a:spLocks noGrp="1"/>
          </p:cNvSpPr>
          <p:nvPr>
            <p:ph idx="4294967295"/>
          </p:nvPr>
        </p:nvSpPr>
        <p:spPr>
          <a:xfrm>
            <a:off x="611737" y="1844729"/>
            <a:ext cx="11190288" cy="2070779"/>
          </a:xfrm>
        </p:spPr>
        <p:txBody>
          <a:bodyPr>
            <a:normAutofit/>
          </a:bodyPr>
          <a:lstStyle/>
          <a:p>
            <a:pPr marL="0" indent="0">
              <a:buNone/>
            </a:pPr>
            <a:r>
              <a:rPr dirty="0"/>
              <a:t>• Re</a:t>
            </a:r>
            <a:r>
              <a:rPr lang="en-US" dirty="0"/>
              <a:t>iterated</a:t>
            </a:r>
            <a:r>
              <a:rPr dirty="0"/>
              <a:t> </a:t>
            </a:r>
            <a:r>
              <a:rPr lang="en-US" dirty="0"/>
              <a:t>"</a:t>
            </a:r>
            <a:r>
              <a:rPr dirty="0"/>
              <a:t>settlor’s intent controls</a:t>
            </a:r>
            <a:r>
              <a:rPr lang="en-US" dirty="0"/>
              <a:t>"</a:t>
            </a:r>
            <a:r>
              <a:rPr dirty="0"/>
              <a:t> as the cardinal rule</a:t>
            </a:r>
          </a:p>
          <a:p>
            <a:pPr marL="0" indent="0">
              <a:buNone/>
            </a:pPr>
            <a:r>
              <a:rPr dirty="0"/>
              <a:t>• Intent determined by instrument language </a:t>
            </a:r>
            <a:r>
              <a:rPr lang="en-US" dirty="0"/>
              <a:t>in its entirety </a:t>
            </a:r>
            <a:r>
              <a:rPr dirty="0"/>
              <a:t>and creation context</a:t>
            </a:r>
          </a:p>
          <a:p>
            <a:pPr marL="0" indent="0">
              <a:buNone/>
            </a:pPr>
            <a:r>
              <a:rPr dirty="0"/>
              <a:t>• All other rules of construction are subordinate aids</a:t>
            </a:r>
            <a:r>
              <a:rPr lang="en-US" dirty="0"/>
              <a:t> to settlor intent </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571270" y="2103437"/>
            <a:ext cx="4981575" cy="1325563"/>
          </a:xfrm>
        </p:spPr>
        <p:txBody>
          <a:bodyPr>
            <a:normAutofit fontScale="90000"/>
          </a:bodyPr>
          <a:lstStyle/>
          <a:p>
            <a:r>
              <a:rPr dirty="0"/>
              <a:t>In re </a:t>
            </a:r>
            <a:r>
              <a:rPr dirty="0" err="1"/>
              <a:t>Peierls</a:t>
            </a:r>
            <a:r>
              <a:rPr dirty="0"/>
              <a:t> Family Inter </a:t>
            </a:r>
            <a:r>
              <a:rPr dirty="0" err="1"/>
              <a:t>Vivos</a:t>
            </a:r>
            <a:r>
              <a:rPr dirty="0"/>
              <a:t> Trusts, 59 A.3d 471 (2012)</a:t>
            </a:r>
            <a:r>
              <a:rPr lang="en-US" b="1" dirty="0"/>
              <a:t> </a:t>
            </a:r>
            <a:r>
              <a:rPr lang="en-US" dirty="0"/>
              <a:t>and </a:t>
            </a:r>
            <a:r>
              <a:rPr lang="en-US" u="sng" dirty="0"/>
              <a:t>In re </a:t>
            </a:r>
            <a:r>
              <a:rPr lang="en-US" u="sng" dirty="0" err="1"/>
              <a:t>Peierls</a:t>
            </a:r>
            <a:r>
              <a:rPr lang="en-US" u="sng" dirty="0"/>
              <a:t> Family Inter </a:t>
            </a:r>
            <a:r>
              <a:rPr lang="en-US" u="sng" dirty="0" err="1"/>
              <a:t>Vivos</a:t>
            </a:r>
            <a:r>
              <a:rPr lang="en-US" u="sng" dirty="0"/>
              <a:t> Trusts, 77 A.3d 249 (2013)</a:t>
            </a:r>
            <a:r>
              <a:rPr lang="en-US" dirty="0"/>
              <a:t>.</a:t>
            </a:r>
            <a:br>
              <a:rPr lang="en-US" b="1" dirty="0"/>
            </a:br>
            <a:endParaRPr dirty="0"/>
          </a:p>
        </p:txBody>
      </p:sp>
      <p:sp>
        <p:nvSpPr>
          <p:cNvPr id="3" name="Content Placeholder 2" descr="" title=""/>
          <p:cNvSpPr>
            <a:spLocks noGrp="1"/>
          </p:cNvSpPr>
          <p:nvPr>
            <p:ph idx="1"/>
          </p:nvPr>
        </p:nvSpPr>
        <p:spPr>
          <a:xfrm>
            <a:off x="6639157" y="986381"/>
            <a:ext cx="5257800" cy="4357688"/>
          </a:xfrm>
        </p:spPr>
        <p:txBody>
          <a:bodyPr/>
          <a:lstStyle/>
          <a:p>
            <a:pPr marL="0" indent="0">
              <a:buNone/>
            </a:pPr>
            <a:r>
              <a:rPr dirty="0"/>
              <a:t>• Explored settlor intent in choice-of-law and administrative situs changes</a:t>
            </a:r>
          </a:p>
          <a:p>
            <a:pPr marL="0" indent="0">
              <a:buNone/>
            </a:pPr>
            <a:r>
              <a:rPr dirty="0"/>
              <a:t>• Supreme Court </a:t>
            </a:r>
            <a:r>
              <a:rPr lang="en-US" dirty="0"/>
              <a:t>overturns Delaware Chancery Court when analyzing settlor intent</a:t>
            </a:r>
            <a:endParaRPr dirty="0"/>
          </a:p>
          <a:p>
            <a:pPr marL="0" indent="0">
              <a:buNone/>
            </a:pPr>
            <a:r>
              <a:rPr dirty="0"/>
              <a:t>• </a:t>
            </a:r>
            <a:r>
              <a:rPr lang="en-US" dirty="0"/>
              <a:t>Trust instrument may implicitly authorize a change in the law governing the administration of the trust</a:t>
            </a:r>
            <a:endParaRPr dirty="0"/>
          </a:p>
        </p:txBody>
      </p:sp>
    </p:spTree>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F5AAB016-F276-2698-B792-B316A9684EF1}"/>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81ED78ED-430F-3605-2D48-B63F6CFDB18D}"/>
              </a:ext>
            </a:extLst>
          </p:cNvPr>
          <p:cNvSpPr>
            <a:spLocks noGrp="1"/>
          </p:cNvSpPr>
          <p:nvPr>
            <p:ph type="title"/>
          </p:nvPr>
        </p:nvSpPr>
        <p:spPr>
          <a:xfrm>
            <a:off x="609200" y="495118"/>
            <a:ext cx="10676514" cy="1325563"/>
          </a:xfrm>
        </p:spPr>
        <p:txBody>
          <a:bodyPr>
            <a:normAutofit/>
          </a:bodyPr>
          <a:lstStyle/>
          <a:p>
            <a:r>
              <a:rPr lang="en-US" dirty="0"/>
              <a:t>Otto v. Gore, 45 A.3d 120 (2012)</a:t>
            </a:r>
            <a:endParaRPr dirty="0"/>
          </a:p>
        </p:txBody>
      </p:sp>
      <p:sp>
        <p:nvSpPr>
          <p:cNvPr id="3" name="Content Placeholder 2" descr="" title="">
            <a:extLst>
              <a:ext uri="{FF2B5EF4-FFF2-40B4-BE49-F238E27FC236}">
                <a16:creationId xmlns:a16="http://schemas.microsoft.com/office/drawing/2014/main" id="{AFD0935F-C05F-0D06-5020-9D44493BB799}"/>
              </a:ext>
            </a:extLst>
          </p:cNvPr>
          <p:cNvSpPr>
            <a:spLocks noGrp="1"/>
          </p:cNvSpPr>
          <p:nvPr>
            <p:ph idx="1"/>
          </p:nvPr>
        </p:nvSpPr>
        <p:spPr>
          <a:xfrm>
            <a:off x="671723" y="1646509"/>
            <a:ext cx="10261889" cy="2594706"/>
          </a:xfrm>
        </p:spPr>
        <p:txBody>
          <a:bodyPr>
            <a:normAutofit fontScale="92500" lnSpcReduction="20000"/>
          </a:bodyPr>
          <a:lstStyle/>
          <a:p>
            <a:pPr marL="0" indent="0">
              <a:buNone/>
            </a:pPr>
            <a:r>
              <a:rPr dirty="0"/>
              <a:t>• </a:t>
            </a:r>
            <a:r>
              <a:rPr lang="en-US" dirty="0"/>
              <a:t>Party seeking to prove a trust must demonstrate intent to create a trust</a:t>
            </a:r>
          </a:p>
          <a:p>
            <a:pPr marL="0" indent="0">
              <a:buNone/>
            </a:pPr>
            <a:r>
              <a:rPr dirty="0"/>
              <a:t>• </a:t>
            </a:r>
            <a:r>
              <a:rPr lang="en-US" dirty="0"/>
              <a:t>Extrinsic and intrinsic evidence are admissible to determine whether the requisite intent existed at trust creation, but not to interpret unambiguous terms</a:t>
            </a:r>
          </a:p>
          <a:p>
            <a:pPr marL="0" indent="0">
              <a:buNone/>
            </a:pPr>
            <a:r>
              <a:rPr dirty="0"/>
              <a:t>• </a:t>
            </a:r>
            <a:r>
              <a:rPr lang="en-US" dirty="0"/>
              <a:t>Court found that the settlors did not intend to finalize a prior instrument as a trust (despite their signatures) based on lack of follow-through and their consistent formal practices for actual trusts</a:t>
            </a:r>
            <a:endParaRPr dirty="0"/>
          </a:p>
        </p:txBody>
      </p:sp>
    </p:spTree>
    <p:extLst>
      <p:ext uri="{BB962C8B-B14F-4D97-AF65-F5344CB8AC3E}">
        <p14:creationId xmlns:p14="http://schemas.microsoft.com/office/powerpoint/2010/main" val="2371706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08621" y="1036346"/>
            <a:ext cx="4981575" cy="1325563"/>
          </a:xfrm>
        </p:spPr>
        <p:txBody>
          <a:bodyPr>
            <a:normAutofit fontScale="90000"/>
          </a:bodyPr>
          <a:lstStyle/>
          <a:p>
            <a:r>
              <a:rPr dirty="0"/>
              <a:t>Annan v. Wilmington Trust Co., 559 A.2d 1289 (1989)</a:t>
            </a:r>
          </a:p>
        </p:txBody>
      </p:sp>
      <p:sp>
        <p:nvSpPr>
          <p:cNvPr id="3" name="Content Placeholder 2" descr="" title=""/>
          <p:cNvSpPr>
            <a:spLocks noGrp="1"/>
          </p:cNvSpPr>
          <p:nvPr>
            <p:ph idx="1"/>
          </p:nvPr>
        </p:nvSpPr>
        <p:spPr>
          <a:xfrm>
            <a:off x="6679474" y="1036346"/>
            <a:ext cx="5257800" cy="4538514"/>
          </a:xfrm>
        </p:spPr>
        <p:txBody>
          <a:bodyPr>
            <a:normAutofit lnSpcReduction="10000"/>
          </a:bodyPr>
          <a:lstStyle/>
          <a:p>
            <a:pPr marL="0" indent="0">
              <a:buNone/>
            </a:pPr>
            <a:r>
              <a:rPr dirty="0"/>
              <a:t>• A</a:t>
            </a:r>
            <a:r>
              <a:rPr lang="en-US" dirty="0"/>
              <a:t>ffirmed</a:t>
            </a:r>
            <a:r>
              <a:rPr dirty="0"/>
              <a:t> the </a:t>
            </a:r>
            <a:r>
              <a:rPr lang="en-US" dirty="0"/>
              <a:t>general </a:t>
            </a:r>
            <a:r>
              <a:rPr dirty="0"/>
              <a:t>rule that </a:t>
            </a:r>
            <a:r>
              <a:rPr lang="en-US" dirty="0"/>
              <a:t>settlor </a:t>
            </a:r>
            <a:r>
              <a:rPr dirty="0"/>
              <a:t>intent</a:t>
            </a:r>
            <a:r>
              <a:rPr lang="en-US" dirty="0"/>
              <a:t> controls</a:t>
            </a:r>
            <a:r>
              <a:rPr dirty="0"/>
              <a:t> interpretation</a:t>
            </a:r>
            <a:endParaRPr lang="en-US" dirty="0"/>
          </a:p>
          <a:p>
            <a:pPr marL="0" indent="0">
              <a:buNone/>
            </a:pPr>
            <a:endParaRPr dirty="0"/>
          </a:p>
          <a:p>
            <a:pPr marL="0" indent="0">
              <a:buNone/>
            </a:pPr>
            <a:r>
              <a:rPr dirty="0"/>
              <a:t>• Used extrinsic evidence only when ambiguity existed</a:t>
            </a:r>
            <a:endParaRPr lang="en-US" dirty="0"/>
          </a:p>
          <a:p>
            <a:pPr marL="0" indent="0">
              <a:buNone/>
            </a:pPr>
            <a:endParaRPr dirty="0"/>
          </a:p>
          <a:p>
            <a:pPr marL="0" indent="0">
              <a:buNone/>
            </a:pPr>
            <a:r>
              <a:rPr dirty="0"/>
              <a:t>• </a:t>
            </a:r>
            <a:r>
              <a:rPr lang="en-US" dirty="0"/>
              <a:t>Settlor’s intention for a particular law to govern through a choice of law provision will be respected</a:t>
            </a:r>
            <a:endParaRPr dirty="0"/>
          </a:p>
        </p:txBody>
      </p:sp>
    </p:spTree>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4C23FB1D-7F49-1A14-1A83-DA1B8A1FA795}"/>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36CFA5DA-BD8E-8470-C5CE-E172F530D31C}"/>
              </a:ext>
            </a:extLst>
          </p:cNvPr>
          <p:cNvSpPr>
            <a:spLocks noGrp="1"/>
          </p:cNvSpPr>
          <p:nvPr>
            <p:ph type="title"/>
          </p:nvPr>
        </p:nvSpPr>
        <p:spPr>
          <a:xfrm>
            <a:off x="609200" y="703899"/>
            <a:ext cx="10676514" cy="1325563"/>
          </a:xfrm>
        </p:spPr>
        <p:txBody>
          <a:bodyPr>
            <a:normAutofit/>
          </a:bodyPr>
          <a:lstStyle/>
          <a:p>
            <a:pPr lvl="1"/>
            <a:r>
              <a:rPr lang="en-US" sz="3600" dirty="0">
                <a:latin typeface="+mj-lt"/>
              </a:rPr>
              <a:t>Raymond L. Hammond Irrevocable Trust Agreement, 2016 WL 359088 (2016).</a:t>
            </a:r>
          </a:p>
        </p:txBody>
      </p:sp>
      <p:sp>
        <p:nvSpPr>
          <p:cNvPr id="3" name="Content Placeholder 2" descr="" title="">
            <a:extLst>
              <a:ext uri="{FF2B5EF4-FFF2-40B4-BE49-F238E27FC236}">
                <a16:creationId xmlns:a16="http://schemas.microsoft.com/office/drawing/2014/main" id="{6EEBEE60-E2EC-D780-9DAA-57FA2D49D5B4}"/>
              </a:ext>
            </a:extLst>
          </p:cNvPr>
          <p:cNvSpPr>
            <a:spLocks noGrp="1"/>
          </p:cNvSpPr>
          <p:nvPr>
            <p:ph idx="1"/>
          </p:nvPr>
        </p:nvSpPr>
        <p:spPr>
          <a:xfrm>
            <a:off x="609200" y="2029462"/>
            <a:ext cx="10261889" cy="2469661"/>
          </a:xfrm>
        </p:spPr>
        <p:txBody>
          <a:bodyPr>
            <a:normAutofit fontScale="85000" lnSpcReduction="20000"/>
          </a:bodyPr>
          <a:lstStyle/>
          <a:p>
            <a:pPr marL="0" indent="0">
              <a:buNone/>
            </a:pPr>
            <a:r>
              <a:rPr dirty="0"/>
              <a:t>• Reiterated that settlor’s intent</a:t>
            </a:r>
            <a:r>
              <a:rPr lang="en-US" dirty="0"/>
              <a:t> at the time the trust is established</a:t>
            </a:r>
            <a:r>
              <a:rPr dirty="0"/>
              <a:t> governs interpretation</a:t>
            </a:r>
          </a:p>
          <a:p>
            <a:pPr marL="0" indent="0">
              <a:buNone/>
            </a:pPr>
            <a:r>
              <a:rPr dirty="0"/>
              <a:t>• </a:t>
            </a:r>
            <a:r>
              <a:rPr lang="en-US" dirty="0"/>
              <a:t>E</a:t>
            </a:r>
            <a:r>
              <a:rPr dirty="0"/>
              <a:t>xtrinsic evidence excluded</a:t>
            </a:r>
            <a:r>
              <a:rPr lang="en-US" dirty="0"/>
              <a:t> when language is unambiguous </a:t>
            </a:r>
            <a:endParaRPr dirty="0"/>
          </a:p>
          <a:p>
            <a:pPr marL="0" indent="0">
              <a:buNone/>
            </a:pPr>
            <a:r>
              <a:rPr dirty="0"/>
              <a:t>• </a:t>
            </a:r>
            <a:r>
              <a:rPr lang="en-US" dirty="0"/>
              <a:t>Power of appointment subject to specified formalities, those formalities substitute for inquiry into intent</a:t>
            </a:r>
          </a:p>
          <a:p>
            <a:r>
              <a:rPr lang="en-US" dirty="0"/>
              <a:t>Post creation intent or extrinsic evidence not considered when formalities unfulfilled</a:t>
            </a:r>
            <a:endParaRPr dirty="0"/>
          </a:p>
        </p:txBody>
      </p:sp>
    </p:spTree>
    <p:extLst>
      <p:ext uri="{BB962C8B-B14F-4D97-AF65-F5344CB8AC3E}">
        <p14:creationId xmlns:p14="http://schemas.microsoft.com/office/powerpoint/2010/main" val="828145145"/>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2CBFE21B-3309-68E4-F3CF-4524D659D408}"/>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77FAB385-6A95-6A50-01B8-DD9DED2A807E}"/>
              </a:ext>
            </a:extLst>
          </p:cNvPr>
          <p:cNvSpPr>
            <a:spLocks noGrp="1"/>
          </p:cNvSpPr>
          <p:nvPr>
            <p:ph type="title"/>
          </p:nvPr>
        </p:nvSpPr>
        <p:spPr>
          <a:xfrm>
            <a:off x="609200" y="399099"/>
            <a:ext cx="10676514" cy="1325563"/>
          </a:xfrm>
        </p:spPr>
        <p:txBody>
          <a:bodyPr>
            <a:normAutofit/>
          </a:bodyPr>
          <a:lstStyle/>
          <a:p>
            <a:pPr lvl="1"/>
            <a:r>
              <a:rPr lang="en-US" sz="4000" dirty="0">
                <a:latin typeface="+mj-lt"/>
              </a:rPr>
              <a:t>Dickinson v. Wilmington Trust Co., 734 A.2d 605 (1999)</a:t>
            </a:r>
          </a:p>
        </p:txBody>
      </p:sp>
      <p:sp>
        <p:nvSpPr>
          <p:cNvPr id="3" name="Content Placeholder 2" descr="" title="">
            <a:extLst>
              <a:ext uri="{FF2B5EF4-FFF2-40B4-BE49-F238E27FC236}">
                <a16:creationId xmlns:a16="http://schemas.microsoft.com/office/drawing/2014/main" id="{31BE59E4-B66F-5B49-DDC0-827B07993E98}"/>
              </a:ext>
            </a:extLst>
          </p:cNvPr>
          <p:cNvSpPr>
            <a:spLocks noGrp="1"/>
          </p:cNvSpPr>
          <p:nvPr>
            <p:ph idx="1"/>
          </p:nvPr>
        </p:nvSpPr>
        <p:spPr>
          <a:xfrm>
            <a:off x="609200" y="1961662"/>
            <a:ext cx="10261889" cy="2469661"/>
          </a:xfrm>
        </p:spPr>
        <p:txBody>
          <a:bodyPr>
            <a:normAutofit/>
          </a:bodyPr>
          <a:lstStyle/>
          <a:p>
            <a:pPr marL="0" indent="0">
              <a:buNone/>
            </a:pPr>
            <a:r>
              <a:rPr dirty="0"/>
              <a:t>• </a:t>
            </a:r>
            <a:r>
              <a:rPr lang="en-US" dirty="0"/>
              <a:t>Court considered whether certain testamentary powers of appointment were general in nature</a:t>
            </a:r>
            <a:endParaRPr dirty="0"/>
          </a:p>
          <a:p>
            <a:pPr marL="0" indent="0">
              <a:buNone/>
            </a:pPr>
            <a:r>
              <a:rPr dirty="0"/>
              <a:t>•</a:t>
            </a:r>
            <a:r>
              <a:rPr lang="en-US" dirty="0"/>
              <a:t> Intent of the donor is the controlling factor</a:t>
            </a:r>
            <a:r>
              <a:rPr dirty="0"/>
              <a:t> </a:t>
            </a:r>
            <a:endParaRPr lang="en-US" dirty="0"/>
          </a:p>
          <a:p>
            <a:pPr marL="0" indent="0">
              <a:buNone/>
            </a:pPr>
            <a:r>
              <a:rPr dirty="0"/>
              <a:t>• </a:t>
            </a:r>
            <a:r>
              <a:rPr lang="en-US" dirty="0"/>
              <a:t>Based upon an unambiguous trust instrument, Court found that the powers of appointment were general</a:t>
            </a:r>
            <a:endParaRPr dirty="0"/>
          </a:p>
        </p:txBody>
      </p:sp>
    </p:spTree>
    <p:extLst>
      <p:ext uri="{BB962C8B-B14F-4D97-AF65-F5344CB8AC3E}">
        <p14:creationId xmlns:p14="http://schemas.microsoft.com/office/powerpoint/2010/main" val="2478991572"/>
      </p:ext>
    </p:extLst>
  </p:cSld>
  <p:clrMapOvr>
    <a:masterClrMapping/>
  </p:clrMapOvr>
</p:sld>
</file>

<file path=ppt/slides/slide19.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6" name="Content Placeholder 5" descr="" title="">
            <a:extLst>
              <a:ext uri="{FF2B5EF4-FFF2-40B4-BE49-F238E27FC236}">
                <a16:creationId xmlns:a16="http://schemas.microsoft.com/office/drawing/2014/main" id="{1C312EA5-5934-B277-869A-ED6BE069468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31214" y="1223818"/>
            <a:ext cx="3582488" cy="2745703"/>
          </a:xfrm>
        </p:spPr>
      </p:pic>
      <p:sp>
        <p:nvSpPr>
          <p:cNvPr id="4" name="TextBox 3" descr="" title="">
            <a:extLst>
              <a:ext uri="{FF2B5EF4-FFF2-40B4-BE49-F238E27FC236}">
                <a16:creationId xmlns:a16="http://schemas.microsoft.com/office/drawing/2014/main" id="{CB7AA27D-1617-CBAC-1D38-EBC0D598CAD2}"/>
              </a:ext>
            </a:extLst>
          </p:cNvPr>
          <p:cNvSpPr txBox="1"/>
          <p:nvPr/>
        </p:nvSpPr>
        <p:spPr>
          <a:xfrm>
            <a:off x="1944167" y="5257562"/>
            <a:ext cx="2995301" cy="1600438"/>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Todd A. Flubacher</a:t>
            </a:r>
          </a:p>
          <a:p>
            <a:pPr algn="ctr"/>
            <a:endParaRPr lang="en-US" sz="16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(302) 351.9374</a:t>
            </a:r>
          </a:p>
          <a:p>
            <a:pPr algn="ctr"/>
            <a:endParaRPr lang="en-US" sz="1600" u="sng" dirty="0">
              <a:latin typeface="Arial" panose="020B0604020202020204" pitchFamily="34" charset="0"/>
              <a:cs typeface="Arial" panose="020B0604020202020204" pitchFamily="34" charset="0"/>
            </a:endParaRPr>
          </a:p>
          <a:p>
            <a:pPr algn="ctr"/>
            <a:r>
              <a:rPr lang="en-US" sz="1600" u="sng" dirty="0">
                <a:latin typeface="Arial" panose="020B0604020202020204" pitchFamily="34" charset="0"/>
                <a:cs typeface="Arial" panose="020B0604020202020204" pitchFamily="34" charset="0"/>
              </a:rPr>
              <a:t>tflubacher@morrisnichols.com</a:t>
            </a:r>
          </a:p>
          <a:p>
            <a:endParaRPr lang="en-US" dirty="0"/>
          </a:p>
        </p:txBody>
      </p:sp>
      <p:sp>
        <p:nvSpPr>
          <p:cNvPr id="9" name="Content Placeholder 2" descr="" title="">
            <a:extLst>
              <a:ext uri="{FF2B5EF4-FFF2-40B4-BE49-F238E27FC236}">
                <a16:creationId xmlns:a16="http://schemas.microsoft.com/office/drawing/2014/main" id="{0482C57F-3889-4367-F4E7-FB46F76429BD}"/>
              </a:ext>
            </a:extLst>
          </p:cNvPr>
          <p:cNvSpPr txBox="1">
            <a:spLocks/>
          </p:cNvSpPr>
          <p:nvPr/>
        </p:nvSpPr>
        <p:spPr>
          <a:xfrm>
            <a:off x="5178003" y="678983"/>
            <a:ext cx="6277596" cy="60028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lnSpc>
                <a:spcPct val="120000"/>
              </a:lnSpc>
            </a:pPr>
            <a:r>
              <a:rPr lang="en-US" sz="1400" dirty="0"/>
              <a:t>Works with national, international and local clients on the creation, migration, modification and administration of Delaware trusts. </a:t>
            </a:r>
          </a:p>
          <a:p>
            <a:pPr marL="171450" indent="-171450">
              <a:lnSpc>
                <a:spcPct val="120000"/>
              </a:lnSpc>
            </a:pPr>
            <a:r>
              <a:rPr lang="en-US" sz="1400" dirty="0"/>
              <a:t>Todd A. Flubacher is a Partner in Morris Nichols’ Trusts &amp; Estates Group.  He is a Fellow of the American College of Trust and Estate Counsel (ACTEC) and is a member of the Trust Administration Committee (Past Chair) and Fiduciary Litigation Committee, and he is Delaware State Chair-Elect. He holds the designation of Accredited Estate Planner® (AEP®) by the National Association of Estate Planners &amp; Councils (NAEPC) and was inducted into the NAEPC Estate Planning Hall of Fame in 2023. </a:t>
            </a:r>
          </a:p>
          <a:p>
            <a:pPr marL="171450" indent="-171450">
              <a:lnSpc>
                <a:spcPct val="120000"/>
              </a:lnSpc>
            </a:pPr>
            <a:r>
              <a:rPr lang="en-US" sz="1400" dirty="0"/>
              <a:t>Todd Flubacher represents Delaware trustees, beneficiaries, law firms and individuals throughout the country on all matters involving Delaware trusts and estates.  His practice primarily emphasizes the unique advantages of Delaware trust law, including dynasty trusts, directed trusts, asset protection trusts, trust modifications, and tax planning.  Todd also represents trustees, executors, and beneficiaries in all types of trusts and estates litigation and has served as an expert witness in litigation involving Delaware trusts. </a:t>
            </a:r>
          </a:p>
          <a:p>
            <a:pPr marL="171450" indent="-171450">
              <a:lnSpc>
                <a:spcPct val="120000"/>
              </a:lnSpc>
            </a:pPr>
            <a:r>
              <a:rPr lang="en-US" sz="1400" dirty="0"/>
              <a:t>Todd Flubacher graduated with a J.D. from University of Maryland School of Law, with honors, in 1999.  He graduated </a:t>
            </a:r>
            <a:r>
              <a:rPr lang="en-US" sz="1400" i="1" dirty="0"/>
              <a:t>summa cum laude </a:t>
            </a:r>
            <a:r>
              <a:rPr lang="en-US" sz="1400" dirty="0"/>
              <a:t>from Drexel University in 1992 with a B.S., finance.  He is admitted to practice before the Courts of the State of Delaware and the U.S. District Court for the District of Delaware.</a:t>
            </a:r>
          </a:p>
        </p:txBody>
      </p:sp>
    </p:spTree>
    <p:extLst>
      <p:ext uri="{BB962C8B-B14F-4D97-AF65-F5344CB8AC3E}">
        <p14:creationId xmlns:p14="http://schemas.microsoft.com/office/powerpoint/2010/main" val="3927287549"/>
      </p:ext>
    </p:extLst>
  </p:cSld>
  <p:clrMapOvr>
    <a:masterClrMapping/>
  </p:clrMapOvr>
</p:sld>
</file>

<file path=ppt/slides/slide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11736" y="513910"/>
            <a:ext cx="4438650" cy="1325563"/>
          </a:xfrm>
        </p:spPr>
        <p:txBody>
          <a:bodyPr/>
          <a:lstStyle/>
          <a:p>
            <a:r>
              <a:rPr dirty="0"/>
              <a:t>Overview</a:t>
            </a:r>
          </a:p>
        </p:txBody>
      </p:sp>
      <p:sp>
        <p:nvSpPr>
          <p:cNvPr id="4" name="Content Placeholder 3" descr="" title="">
            <a:extLst>
              <a:ext uri="{FF2B5EF4-FFF2-40B4-BE49-F238E27FC236}">
                <a16:creationId xmlns:a16="http://schemas.microsoft.com/office/drawing/2014/main" id="{44843E2C-AEAA-20F9-A577-1582046D58B0}"/>
              </a:ext>
            </a:extLst>
          </p:cNvPr>
          <p:cNvSpPr>
            <a:spLocks noGrp="1"/>
          </p:cNvSpPr>
          <p:nvPr>
            <p:ph sz="half" idx="2"/>
          </p:nvPr>
        </p:nvSpPr>
        <p:spPr>
          <a:xfrm>
            <a:off x="5388588" y="1839473"/>
            <a:ext cx="6078070" cy="3899028"/>
          </a:xfrm>
        </p:spPr>
        <p:txBody>
          <a:bodyPr>
            <a:normAutofit fontScale="92500" lnSpcReduction="20000"/>
          </a:bodyPr>
          <a:lstStyle/>
          <a:p>
            <a:pPr marL="0" indent="0">
              <a:lnSpc>
                <a:spcPct val="110000"/>
              </a:lnSpc>
              <a:buNone/>
            </a:pPr>
            <a:r>
              <a:rPr lang="en-US" dirty="0"/>
              <a:t>• </a:t>
            </a:r>
            <a:r>
              <a:rPr lang="en-US" sz="3200" dirty="0"/>
              <a:t>Delaware’s trust law and the  centrality of settlor intent</a:t>
            </a:r>
          </a:p>
          <a:p>
            <a:pPr marL="0" indent="-457200">
              <a:lnSpc>
                <a:spcPct val="110000"/>
              </a:lnSpc>
              <a:buNone/>
            </a:pPr>
            <a:endParaRPr lang="en-US" sz="3200" dirty="0"/>
          </a:p>
          <a:p>
            <a:pPr marL="0" indent="-457200">
              <a:lnSpc>
                <a:spcPct val="110000"/>
              </a:lnSpc>
              <a:buNone/>
            </a:pPr>
            <a:r>
              <a:rPr lang="en-US" sz="3200" dirty="0"/>
              <a:t>• Statutory provisions reinforcing settlor intent</a:t>
            </a:r>
          </a:p>
          <a:p>
            <a:pPr marL="0" indent="-457200">
              <a:lnSpc>
                <a:spcPct val="110000"/>
              </a:lnSpc>
              <a:buNone/>
            </a:pPr>
            <a:endParaRPr lang="en-US" sz="3200" dirty="0"/>
          </a:p>
          <a:p>
            <a:pPr marL="0" indent="-457200">
              <a:lnSpc>
                <a:spcPct val="110000"/>
              </a:lnSpc>
              <a:buNone/>
            </a:pPr>
            <a:r>
              <a:rPr lang="en-US" sz="3200" dirty="0"/>
              <a:t>• Key Delaware cases tracing the "cardinal rule"</a:t>
            </a:r>
          </a:p>
        </p:txBody>
      </p:sp>
    </p:spTree>
  </p:cSld>
  <p:clrMapOvr>
    <a:masterClrMapping/>
  </p:clrMapOvr>
</p:sld>
</file>

<file path=ppt/slides/slide20.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69834ADE-82D2-7CE5-7F7D-CE3E154FE8EE}"/>
              </a:ext>
            </a:extLst>
          </p:cNvPr>
          <p:cNvSpPr>
            <a:spLocks noGrp="1"/>
          </p:cNvSpPr>
          <p:nvPr>
            <p:ph sz="half" idx="1"/>
          </p:nvPr>
        </p:nvSpPr>
        <p:spPr>
          <a:xfrm>
            <a:off x="5204391" y="805648"/>
            <a:ext cx="6277596" cy="4572000"/>
          </a:xfrm>
        </p:spPr>
        <p:txBody>
          <a:bodyPr>
            <a:normAutofit fontScale="25000" lnSpcReduction="20000"/>
          </a:bodyPr>
          <a:lstStyle/>
          <a:p>
            <a:pPr marL="171450" indent="-171450">
              <a:lnSpc>
                <a:spcPct val="120000"/>
              </a:lnSpc>
            </a:pPr>
            <a:r>
              <a:rPr lang="en-US" sz="5600" dirty="0">
                <a:latin typeface="Arial" panose="020B0604020202020204" pitchFamily="34" charset="0"/>
                <a:cs typeface="Arial" panose="020B0604020202020204" pitchFamily="34" charset="0"/>
              </a:rPr>
              <a:t>Nationally recognized for his expertise in trust and estate planning, trust-owned business planning, and complex tax structuring</a:t>
            </a:r>
          </a:p>
          <a:p>
            <a:pPr marL="171450" indent="-171450">
              <a:lnSpc>
                <a:spcPct val="120000"/>
              </a:lnSpc>
            </a:pPr>
            <a:r>
              <a:rPr lang="en-US" sz="5600" dirty="0">
                <a:latin typeface="Arial" panose="020B0604020202020204" pitchFamily="34" charset="0"/>
                <a:cs typeface="Arial" panose="020B0604020202020204" pitchFamily="34" charset="0"/>
              </a:rPr>
              <a:t>20 years of experience and ongoing representation of billionaire and high-net-worth clients</a:t>
            </a:r>
          </a:p>
          <a:p>
            <a:pPr>
              <a:lnSpc>
                <a:spcPct val="120000"/>
              </a:lnSpc>
            </a:pPr>
            <a:r>
              <a:rPr lang="en-US" sz="5600" dirty="0">
                <a:latin typeface="Arial" panose="020B0604020202020204" pitchFamily="34" charset="0"/>
                <a:cs typeface="Arial" panose="020B0604020202020204" pitchFamily="34" charset="0"/>
              </a:rPr>
              <a:t>Vincent C. Thomas is a Partner in and Co-chair of Young Conaway Stargatt &amp; Taylor, LLP’s Business Planning and Tax Section. He is a Fellow of the American College of Trust and Estate Counsel (ACTEC) and served as a law clerk to Chief Justice Myron Steele of the Delaware Supreme Court and as a Wolcott Fellow for the Delaware Court of Chancery. </a:t>
            </a:r>
          </a:p>
          <a:p>
            <a:pPr>
              <a:lnSpc>
                <a:spcPct val="120000"/>
              </a:lnSpc>
            </a:pPr>
            <a:r>
              <a:rPr lang="en-US" sz="5600" dirty="0">
                <a:latin typeface="Arial" panose="020B0604020202020204" pitchFamily="34" charset="0"/>
                <a:cs typeface="Arial" panose="020B0604020202020204" pitchFamily="34" charset="0"/>
              </a:rPr>
              <a:t>When closely-held companies, high net worth individuals, and family offices seek help in structuring transactions around tax, liability, business succession, and other corporate issues, they call on Vince to combine sophisticated counsel with sound and practical business judgment. His transactional skills, often in collaboration with the firm's other sections, are a unique and valuable complement to his long-established practice representing institutional trustees and individuals in issues of Delaware trust and alternative entity law.</a:t>
            </a:r>
          </a:p>
          <a:p>
            <a:pPr>
              <a:lnSpc>
                <a:spcPct val="120000"/>
              </a:lnSpc>
            </a:pPr>
            <a:r>
              <a:rPr lang="en-US" sz="5600" dirty="0">
                <a:latin typeface="Arial" panose="020B0604020202020204" pitchFamily="34" charset="0"/>
                <a:cs typeface="Arial" panose="020B0604020202020204" pitchFamily="34" charset="0"/>
              </a:rPr>
              <a:t>Vince Thomas earned an undergraduate degree in Accounting from the University of Delaware, his J.D. degree</a:t>
            </a:r>
            <a:r>
              <a:rPr lang="en-US" sz="5600" i="1" dirty="0">
                <a:latin typeface="Arial" panose="020B0604020202020204" pitchFamily="34" charset="0"/>
                <a:cs typeface="Arial" panose="020B0604020202020204" pitchFamily="34" charset="0"/>
              </a:rPr>
              <a:t>, magna cum laude</a:t>
            </a:r>
            <a:r>
              <a:rPr lang="en-US" sz="5600" dirty="0">
                <a:latin typeface="Arial" panose="020B0604020202020204" pitchFamily="34" charset="0"/>
                <a:cs typeface="Arial" panose="020B0604020202020204" pitchFamily="34" charset="0"/>
              </a:rPr>
              <a:t>, from Widener University Delaware Law School, and his L.L.M. in Tax from Villanova University Charles Widger School of Law.  He is admitted to the practice of law in Delaware.</a:t>
            </a:r>
          </a:p>
          <a:p>
            <a:endParaRPr lang="en-US" dirty="0"/>
          </a:p>
        </p:txBody>
      </p:sp>
      <p:pic>
        <p:nvPicPr>
          <p:cNvPr id="5" name="Picture 4" descr="" title="">
            <a:extLst>
              <a:ext uri="{FF2B5EF4-FFF2-40B4-BE49-F238E27FC236}">
                <a16:creationId xmlns:a16="http://schemas.microsoft.com/office/drawing/2014/main" id="{3D395015-2E64-B2AA-9E4B-5BD7B97598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112" y="865261"/>
            <a:ext cx="2697622" cy="4046433"/>
          </a:xfrm>
          <a:prstGeom prst="rect">
            <a:avLst/>
          </a:prstGeom>
        </p:spPr>
      </p:pic>
      <p:sp>
        <p:nvSpPr>
          <p:cNvPr id="6" name="TextBox 5" descr="" title="">
            <a:extLst>
              <a:ext uri="{FF2B5EF4-FFF2-40B4-BE49-F238E27FC236}">
                <a16:creationId xmlns:a16="http://schemas.microsoft.com/office/drawing/2014/main" id="{9DC070F5-F35A-91E8-5C73-507256FE0317}"/>
              </a:ext>
            </a:extLst>
          </p:cNvPr>
          <p:cNvSpPr txBox="1"/>
          <p:nvPr/>
        </p:nvSpPr>
        <p:spPr>
          <a:xfrm>
            <a:off x="1944168" y="5257562"/>
            <a:ext cx="2871388" cy="1600438"/>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Vincent C. Thomas</a:t>
            </a:r>
          </a:p>
          <a:p>
            <a:pPr algn="ctr"/>
            <a:endParaRPr lang="en-US" sz="1600" dirty="0">
              <a:latin typeface="Arial" panose="020B0604020202020204" pitchFamily="34" charset="0"/>
              <a:cs typeface="Arial" panose="020B0604020202020204" pitchFamily="34" charset="0"/>
            </a:endParaRPr>
          </a:p>
          <a:p>
            <a:pPr algn="ctr"/>
            <a:r>
              <a:rPr lang="en-US" sz="1600" dirty="0">
                <a:latin typeface="Arial" panose="020B0604020202020204" pitchFamily="34" charset="0"/>
                <a:cs typeface="Arial" panose="020B0604020202020204" pitchFamily="34" charset="0"/>
              </a:rPr>
              <a:t>(302) 576.3278</a:t>
            </a:r>
          </a:p>
          <a:p>
            <a:pPr algn="ctr"/>
            <a:endParaRPr lang="en-US" sz="1600" u="sng" dirty="0">
              <a:latin typeface="Arial" panose="020B0604020202020204" pitchFamily="34" charset="0"/>
              <a:cs typeface="Arial" panose="020B0604020202020204" pitchFamily="34" charset="0"/>
            </a:endParaRPr>
          </a:p>
          <a:p>
            <a:pPr algn="ctr"/>
            <a:r>
              <a:rPr lang="en-US" sz="1600" u="sng" dirty="0">
                <a:latin typeface="Arial" panose="020B0604020202020204" pitchFamily="34" charset="0"/>
                <a:cs typeface="Arial" panose="020B0604020202020204" pitchFamily="34" charset="0"/>
              </a:rPr>
              <a:t>vthomas@ycst.com</a:t>
            </a:r>
          </a:p>
          <a:p>
            <a:endParaRPr lang="en-US" dirty="0"/>
          </a:p>
        </p:txBody>
      </p:sp>
    </p:spTree>
    <p:extLst>
      <p:ext uri="{BB962C8B-B14F-4D97-AF65-F5344CB8AC3E}">
        <p14:creationId xmlns:p14="http://schemas.microsoft.com/office/powerpoint/2010/main" val="3817344179"/>
      </p:ext>
    </p:extLst>
  </p:cSld>
  <p:clrMapOvr>
    <a:masterClrMapping/>
  </p:clrMapOvr>
</p:sld>
</file>

<file path=ppt/slides/slide2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A7AEB0B9-C6DF-1787-4FF4-6AE77560ACFF}"/>
              </a:ext>
            </a:extLst>
          </p:cNvPr>
          <p:cNvSpPr>
            <a:spLocks noGrp="1"/>
          </p:cNvSpPr>
          <p:nvPr>
            <p:ph sz="half" idx="1"/>
          </p:nvPr>
        </p:nvSpPr>
        <p:spPr>
          <a:xfrm>
            <a:off x="4997311" y="826366"/>
            <a:ext cx="6268741" cy="4572000"/>
          </a:xfrm>
        </p:spPr>
        <p:txBody>
          <a:bodyPr/>
          <a:lstStyle/>
          <a:p>
            <a:r>
              <a:rPr lang="en-US" sz="1400" dirty="0"/>
              <a:t>Beth Gansen Knight practices primarily in the areas of estate planning, estate administration, tax-exempt organizations and the formation and management of family planning vehicles and closely held businesses.  </a:t>
            </a:r>
          </a:p>
          <a:p>
            <a:r>
              <a:rPr lang="en-US" sz="1400" dirty="0"/>
              <a:t>Ms. Knight is a past vice chairman and secretary of the Delaware Bar Association Section of Taxation, a member of Trust Act Committee of the Delaware Bar Association Estates and Trusts Section, and a member of the Estate Planning Council of Delaware, Inc. </a:t>
            </a:r>
          </a:p>
          <a:p>
            <a:r>
              <a:rPr lang="en-US" sz="1400" dirty="0"/>
              <a:t>Ms. Knight has been recognized in </a:t>
            </a:r>
            <a:r>
              <a:rPr lang="en-US" sz="1400" i="1" dirty="0"/>
              <a:t>Chambers HNW </a:t>
            </a:r>
            <a:r>
              <a:rPr lang="en-US" sz="1400" dirty="0"/>
              <a:t>(since 2018)</a:t>
            </a:r>
            <a:r>
              <a:rPr lang="en-US" sz="1400" i="1" dirty="0"/>
              <a:t>, The Best Lawyers in America </a:t>
            </a:r>
            <a:r>
              <a:rPr lang="en-US" sz="1400" dirty="0"/>
              <a:t>(since 2019)</a:t>
            </a:r>
            <a:r>
              <a:rPr lang="en-US" sz="1400" i="1" dirty="0"/>
              <a:t> </a:t>
            </a:r>
            <a:r>
              <a:rPr lang="en-US" sz="1400" dirty="0"/>
              <a:t>and</a:t>
            </a:r>
            <a:r>
              <a:rPr lang="en-US" sz="1400" i="1" dirty="0"/>
              <a:t> Delaware Today  </a:t>
            </a:r>
            <a:r>
              <a:rPr lang="en-US" sz="1400" dirty="0"/>
              <a:t>(since 2021)</a:t>
            </a:r>
            <a:r>
              <a:rPr lang="en-US" sz="1400" i="1" dirty="0"/>
              <a:t>. </a:t>
            </a:r>
            <a:r>
              <a:rPr lang="en-US" sz="1400" dirty="0"/>
              <a:t>She has spoken on estates, trusts, and other tax-related topics in a variety of venues, including the Delaware Tax Institute, the Delaware Bankers Association Trust Conference and the Notre Dame Tax &amp; Estate Planning Institute. </a:t>
            </a:r>
          </a:p>
          <a:p>
            <a:r>
              <a:rPr lang="en-US" sz="1400" dirty="0"/>
              <a:t>Ms. Knight received her B.A. degree, </a:t>
            </a:r>
            <a:r>
              <a:rPr lang="en-US" sz="1400" i="1" dirty="0"/>
              <a:t>summa cum laude </a:t>
            </a:r>
            <a:r>
              <a:rPr lang="en-US" sz="1400" dirty="0"/>
              <a:t>with honors, from the University of Northern Iowa, her J.D. degree, with high honors, from the University of Iowa College of Law, and her LL.M. degree in Taxation from Villanova University Charles Widger School of Law.  </a:t>
            </a:r>
          </a:p>
          <a:p>
            <a:endParaRPr lang="en-US" dirty="0"/>
          </a:p>
        </p:txBody>
      </p:sp>
      <p:sp>
        <p:nvSpPr>
          <p:cNvPr id="5" name="TextBox 4" descr="" title="">
            <a:extLst>
              <a:ext uri="{FF2B5EF4-FFF2-40B4-BE49-F238E27FC236}">
                <a16:creationId xmlns:a16="http://schemas.microsoft.com/office/drawing/2014/main" id="{E8E6659F-CC73-D609-F669-EE93744E8513}"/>
              </a:ext>
            </a:extLst>
          </p:cNvPr>
          <p:cNvSpPr txBox="1"/>
          <p:nvPr/>
        </p:nvSpPr>
        <p:spPr>
          <a:xfrm>
            <a:off x="2115440" y="5176687"/>
            <a:ext cx="2513014" cy="1477328"/>
          </a:xfrm>
          <a:prstGeom prst="rect">
            <a:avLst/>
          </a:prstGeom>
          <a:noFill/>
        </p:spPr>
        <p:txBody>
          <a:bodyPr wrap="square">
            <a:spAutoFit/>
          </a:bodyPr>
          <a:lstStyle/>
          <a:p>
            <a:pPr algn="ctr"/>
            <a:r>
              <a:rPr lang="en-US" sz="1800" b="1" dirty="0">
                <a:latin typeface="Arial" panose="020B0604020202020204" pitchFamily="34" charset="0"/>
                <a:cs typeface="Arial" panose="020B0604020202020204" pitchFamily="34" charset="0"/>
              </a:rPr>
              <a:t>Beth Gansen Knight</a:t>
            </a:r>
          </a:p>
          <a:p>
            <a:pPr algn="ctr"/>
            <a:endParaRPr lang="en-US" sz="1800" dirty="0">
              <a:latin typeface="Arial" panose="020B0604020202020204" pitchFamily="34" charset="0"/>
              <a:cs typeface="Arial" panose="020B0604020202020204" pitchFamily="34" charset="0"/>
            </a:endParaRPr>
          </a:p>
          <a:p>
            <a:pPr algn="ctr"/>
            <a:r>
              <a:rPr lang="en-US" sz="1800" dirty="0">
                <a:latin typeface="Arial" panose="020B0604020202020204" pitchFamily="34" charset="0"/>
                <a:cs typeface="Arial" panose="020B0604020202020204" pitchFamily="34" charset="0"/>
              </a:rPr>
              <a:t>(302) 651.7779</a:t>
            </a:r>
          </a:p>
          <a:p>
            <a:pPr algn="ctr"/>
            <a:endParaRPr lang="en-US" sz="1800" u="sng" dirty="0">
              <a:latin typeface="Arial" panose="020B0604020202020204" pitchFamily="34" charset="0"/>
              <a:cs typeface="Arial" panose="020B0604020202020204" pitchFamily="34" charset="0"/>
            </a:endParaRPr>
          </a:p>
          <a:p>
            <a:pPr algn="ctr"/>
            <a:r>
              <a:rPr lang="en-US" sz="1800" u="sng" dirty="0">
                <a:latin typeface="Arial" panose="020B0604020202020204" pitchFamily="34" charset="0"/>
                <a:cs typeface="Arial" panose="020B0604020202020204" pitchFamily="34" charset="0"/>
              </a:rPr>
              <a:t>bknight@rlf.com</a:t>
            </a:r>
          </a:p>
        </p:txBody>
      </p:sp>
      <p:pic>
        <p:nvPicPr>
          <p:cNvPr id="7" name="Picture 6" descr="" title="">
            <a:extLst>
              <a:ext uri="{FF2B5EF4-FFF2-40B4-BE49-F238E27FC236}">
                <a16:creationId xmlns:a16="http://schemas.microsoft.com/office/drawing/2014/main" id="{B893C6C3-495D-1071-3A45-BA9D00AE9CDA}"/>
              </a:ext>
            </a:extLst>
          </p:cNvPr>
          <p:cNvPicPr>
            <a:picLocks noChangeAspect="1"/>
          </p:cNvPicPr>
          <p:nvPr/>
        </p:nvPicPr>
        <p:blipFill>
          <a:blip r:embed="rId2">
            <a:extLst>
              <a:ext uri="{28A0092B-C50C-407E-A947-70E740481C1C}">
                <a14:useLocalDpi xmlns:a14="http://schemas.microsoft.com/office/drawing/2010/main" val="0"/>
              </a:ext>
            </a:extLst>
          </a:blip>
          <a:srcRect l="44659"/>
          <a:stretch>
            <a:fillRect/>
          </a:stretch>
        </p:blipFill>
        <p:spPr>
          <a:xfrm>
            <a:off x="1232537" y="1308815"/>
            <a:ext cx="3103418" cy="3120920"/>
          </a:xfrm>
          <a:prstGeom prst="rect">
            <a:avLst/>
          </a:prstGeom>
        </p:spPr>
      </p:pic>
    </p:spTree>
    <p:extLst>
      <p:ext uri="{BB962C8B-B14F-4D97-AF65-F5344CB8AC3E}">
        <p14:creationId xmlns:p14="http://schemas.microsoft.com/office/powerpoint/2010/main" val="1491696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Disclaimer</a:t>
            </a:r>
            <a:endParaRPr dirty="0"/>
          </a:p>
        </p:txBody>
      </p:sp>
      <p:sp>
        <p:nvSpPr>
          <p:cNvPr id="3" name="Content Placeholder 2" descr="" title=""/>
          <p:cNvSpPr>
            <a:spLocks noGrp="1"/>
          </p:cNvSpPr>
          <p:nvPr>
            <p:ph idx="1"/>
          </p:nvPr>
        </p:nvSpPr>
        <p:spPr>
          <a:xfrm>
            <a:off x="559749" y="1777046"/>
            <a:ext cx="10639069" cy="4357688"/>
          </a:xfrm>
        </p:spPr>
        <p:txBody>
          <a:bodyPr>
            <a:normAutofit fontScale="55000" lnSpcReduction="20000"/>
          </a:bodyPr>
          <a:lstStyle/>
          <a:p>
            <a:pPr>
              <a:lnSpc>
                <a:spcPct val="100000"/>
              </a:lnSpc>
              <a:spcBef>
                <a:spcPts val="0"/>
              </a:spcBef>
            </a:pPr>
            <a:r>
              <a:rPr lang="en-US" dirty="0">
                <a:latin typeface="Lato" panose="020F0502020204030203" pitchFamily="34" charset="0"/>
              </a:rPr>
              <a:t>This material is for general informational purposes only. It is not intended as professional, legal, accounting, or tax advice, and any such intention or advice is expressly disclaimed. The application and impact of laws can vary widely based on the specific facts involved or may change, and you should consult directly with your legal, accounting, or tax adviser with respect to your particular inquiries and needs.</a:t>
            </a:r>
          </a:p>
          <a:p>
            <a:pPr>
              <a:lnSpc>
                <a:spcPct val="100000"/>
              </a:lnSpc>
              <a:spcBef>
                <a:spcPts val="0"/>
              </a:spcBef>
            </a:pPr>
            <a:endParaRPr lang="en-US" dirty="0">
              <a:latin typeface="Lato" panose="020F0502020204030203" pitchFamily="34" charset="0"/>
            </a:endParaRPr>
          </a:p>
          <a:p>
            <a:pPr>
              <a:lnSpc>
                <a:spcPct val="100000"/>
              </a:lnSpc>
              <a:spcBef>
                <a:spcPts val="0"/>
              </a:spcBef>
            </a:pPr>
            <a:r>
              <a:rPr lang="en-US" dirty="0">
                <a:latin typeface="Lato" panose="020F0502020204030203" pitchFamily="34" charset="0"/>
              </a:rPr>
              <a:t>Neither Young Conaway Stargatt &amp; Taylor, LLP, nor any attorney or author is responsible for any errors or omissions contained in this material. All information is provided “as is,” with no guarantee of completeness, accuracy, or timeliness, and without warranty of any kind, express or implied. In no event will Young Conaway Stargatt &amp; Taylor, LLP, its attorneys, or authors be liable to you or anyone else for any decision made or action taken in reliance on any information in this material or for any consequential, special, or similar damages, even if advised of the possibility of such damages. This material does not reflect the opinions of Young Conaway Stargatt &amp; Taylor, LLP.</a:t>
            </a:r>
          </a:p>
          <a:p>
            <a:pPr>
              <a:lnSpc>
                <a:spcPct val="100000"/>
              </a:lnSpc>
              <a:spcBef>
                <a:spcPts val="0"/>
              </a:spcBef>
            </a:pPr>
            <a:endParaRPr lang="en-US" dirty="0">
              <a:latin typeface="Lato" panose="020F0502020204030203" pitchFamily="34" charset="0"/>
            </a:endParaRPr>
          </a:p>
          <a:p>
            <a:pPr>
              <a:lnSpc>
                <a:spcPct val="100000"/>
              </a:lnSpc>
              <a:spcBef>
                <a:spcPts val="0"/>
              </a:spcBef>
            </a:pPr>
            <a:r>
              <a:rPr lang="en-US" dirty="0">
                <a:latin typeface="Lato" panose="020F0502020204030203" pitchFamily="34" charset="0"/>
              </a:rPr>
              <a:t>Circular 230 Disclosure: To comply with U.S. Treasury Regulations, any information contained in this material is not intended or written to be used, and cannot be used, by the recipient or any other person for the purpose of (1) avoiding penalties or any other restrictions that may be imposed under the Internal Revenue Code (IRC) or any other applicable tax law, or (2) promoting, marketing, or recommending to another party any transaction, arrangement, or other matter in violation of the IRC or any other applicable law or regulation.</a:t>
            </a:r>
          </a:p>
          <a:p>
            <a:pPr>
              <a:lnSpc>
                <a:spcPct val="100000"/>
              </a:lnSpc>
              <a:spcBef>
                <a:spcPts val="0"/>
              </a:spcBef>
            </a:pPr>
            <a:endParaRPr lang="en-US" dirty="0">
              <a:latin typeface="Lato" panose="020F0502020204030203" pitchFamily="34" charset="0"/>
            </a:endParaRPr>
          </a:p>
          <a:p>
            <a:pPr>
              <a:lnSpc>
                <a:spcPct val="100000"/>
              </a:lnSpc>
              <a:spcBef>
                <a:spcPts val="0"/>
              </a:spcBef>
            </a:pPr>
            <a:r>
              <a:rPr lang="en-US" dirty="0">
                <a:latin typeface="Lato" panose="020F0502020204030203" pitchFamily="34" charset="0"/>
              </a:rPr>
              <a:t>© 2025 Young Conaway Stargatt &amp; Taylor, LLP. All rights reserved.</a:t>
            </a:r>
            <a:endParaRPr lang="en-US" dirty="0"/>
          </a:p>
          <a:p>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22018" y="480870"/>
            <a:ext cx="9023205" cy="1325563"/>
          </a:xfrm>
        </p:spPr>
        <p:txBody>
          <a:bodyPr>
            <a:normAutofit/>
          </a:bodyPr>
          <a:lstStyle/>
          <a:p>
            <a:r>
              <a:rPr dirty="0"/>
              <a:t>Section 3303 – Enforceability Statute</a:t>
            </a:r>
          </a:p>
        </p:txBody>
      </p:sp>
      <p:sp>
        <p:nvSpPr>
          <p:cNvPr id="3" name="Content Placeholder 2" descr="" title=""/>
          <p:cNvSpPr>
            <a:spLocks noGrp="1"/>
          </p:cNvSpPr>
          <p:nvPr>
            <p:ph idx="1"/>
          </p:nvPr>
        </p:nvSpPr>
        <p:spPr>
          <a:xfrm>
            <a:off x="622018" y="1664677"/>
            <a:ext cx="10631343" cy="2649415"/>
          </a:xfrm>
        </p:spPr>
        <p:txBody>
          <a:bodyPr>
            <a:normAutofit/>
          </a:bodyPr>
          <a:lstStyle/>
          <a:p>
            <a:pPr marL="0" indent="0">
              <a:buNone/>
            </a:pPr>
            <a:r>
              <a:rPr dirty="0"/>
              <a:t>• Maximum effect to freedom of disposition</a:t>
            </a:r>
            <a:r>
              <a:rPr lang="en-US" dirty="0"/>
              <a:t> and the enforceability of governing instruments</a:t>
            </a:r>
            <a:endParaRPr dirty="0"/>
          </a:p>
          <a:p>
            <a:pPr marL="0" indent="0">
              <a:buNone/>
            </a:pPr>
            <a:r>
              <a:rPr dirty="0"/>
              <a:t>• Allows broad enforceability unless willful misconduct </a:t>
            </a:r>
            <a:r>
              <a:rPr lang="en-US" dirty="0"/>
              <a:t>standard of care </a:t>
            </a:r>
            <a:r>
              <a:rPr dirty="0"/>
              <a:t>or public policy violated</a:t>
            </a:r>
          </a:p>
          <a:p>
            <a:pPr marL="0" indent="0">
              <a:buNone/>
            </a:pPr>
            <a:r>
              <a:rPr dirty="0"/>
              <a:t>• Settlor assurance that terms will be respected as written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20282" y="506131"/>
            <a:ext cx="10515600" cy="1325563"/>
          </a:xfrm>
        </p:spPr>
        <p:txBody>
          <a:bodyPr>
            <a:normAutofit/>
          </a:bodyPr>
          <a:lstStyle/>
          <a:p>
            <a:r>
              <a:rPr dirty="0"/>
              <a:t>Pre-Mortem Validation </a:t>
            </a:r>
            <a:r>
              <a:rPr sz="3200" dirty="0"/>
              <a:t>(Sections 3546, 1311, 1312)</a:t>
            </a:r>
          </a:p>
        </p:txBody>
      </p:sp>
      <p:sp>
        <p:nvSpPr>
          <p:cNvPr id="3" name="Content Placeholder 2" descr="" title=""/>
          <p:cNvSpPr>
            <a:spLocks noGrp="1"/>
          </p:cNvSpPr>
          <p:nvPr>
            <p:ph idx="4294967295"/>
          </p:nvPr>
        </p:nvSpPr>
        <p:spPr>
          <a:xfrm>
            <a:off x="620282" y="1641232"/>
            <a:ext cx="10764982" cy="2813538"/>
          </a:xfrm>
        </p:spPr>
        <p:txBody>
          <a:bodyPr>
            <a:normAutofit lnSpcReduction="10000"/>
          </a:bodyPr>
          <a:lstStyle/>
          <a:p>
            <a:pPr marL="0" indent="0">
              <a:buNone/>
            </a:pPr>
            <a:r>
              <a:rPr dirty="0"/>
              <a:t>• </a:t>
            </a:r>
            <a:r>
              <a:rPr lang="en-US" dirty="0"/>
              <a:t>Trusts, Wills, and Powers of Appointment</a:t>
            </a:r>
          </a:p>
          <a:p>
            <a:r>
              <a:rPr dirty="0"/>
              <a:t>Allows early validation of trusts, wills, and powers of appointment</a:t>
            </a:r>
          </a:p>
          <a:p>
            <a:pPr marL="0" indent="0">
              <a:buNone/>
            </a:pPr>
            <a:r>
              <a:rPr dirty="0"/>
              <a:t>• 120-day limitation after </a:t>
            </a:r>
            <a:r>
              <a:rPr lang="en-US" dirty="0"/>
              <a:t>providing statutory </a:t>
            </a:r>
            <a:r>
              <a:rPr dirty="0"/>
              <a:t>notice to contest</a:t>
            </a:r>
            <a:endParaRPr lang="en-US" dirty="0"/>
          </a:p>
          <a:p>
            <a:r>
              <a:rPr lang="en-US" dirty="0"/>
              <a:t>Provisions for deemed sending, presumption of receipt, and virtual representation</a:t>
            </a:r>
            <a:endParaRPr dirty="0"/>
          </a:p>
          <a:p>
            <a:pPr marL="0" indent="0">
              <a:buNone/>
            </a:pPr>
            <a:r>
              <a:rPr dirty="0"/>
              <a:t>• Codifies Ravet v. Northern Trust Co. and related notice principles</a:t>
            </a:r>
            <a:endParaRPr lang="en-US" dirty="0"/>
          </a:p>
          <a:p>
            <a:pPr marL="0" indent="0">
              <a:buNone/>
            </a:pPr>
            <a:endParaRPr lang="en-US" dirty="0"/>
          </a:p>
          <a:p>
            <a:pPr marL="0" indent="0">
              <a:buNone/>
            </a:pPr>
            <a:endParaRPr dirty="0"/>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568845" y="858126"/>
            <a:ext cx="4438650" cy="1325563"/>
          </a:xfrm>
        </p:spPr>
        <p:txBody>
          <a:bodyPr>
            <a:normAutofit fontScale="90000"/>
          </a:bodyPr>
          <a:lstStyle/>
          <a:p>
            <a:r>
              <a:rPr dirty="0"/>
              <a:t>Section 3329 – </a:t>
            </a:r>
            <a:br>
              <a:rPr lang="en-US" dirty="0"/>
            </a:br>
            <a:r>
              <a:rPr dirty="0"/>
              <a:t>No-Contest Clauses</a:t>
            </a:r>
          </a:p>
        </p:txBody>
      </p:sp>
      <p:sp>
        <p:nvSpPr>
          <p:cNvPr id="4" name="Content Placeholder 3" descr="" title="">
            <a:extLst>
              <a:ext uri="{FF2B5EF4-FFF2-40B4-BE49-F238E27FC236}">
                <a16:creationId xmlns:a16="http://schemas.microsoft.com/office/drawing/2014/main" id="{A1029347-3520-4ADD-DBA8-9136984BF7E0}"/>
              </a:ext>
            </a:extLst>
          </p:cNvPr>
          <p:cNvSpPr>
            <a:spLocks noGrp="1"/>
          </p:cNvSpPr>
          <p:nvPr>
            <p:ph sz="half" idx="2"/>
          </p:nvPr>
        </p:nvSpPr>
        <p:spPr>
          <a:xfrm>
            <a:off x="5286103" y="1616253"/>
            <a:ext cx="6180298" cy="4351338"/>
          </a:xfrm>
        </p:spPr>
        <p:txBody>
          <a:bodyPr>
            <a:normAutofit fontScale="92500" lnSpcReduction="10000"/>
          </a:bodyPr>
          <a:lstStyle/>
          <a:p>
            <a:pPr marL="0" indent="0" algn="just">
              <a:buNone/>
            </a:pPr>
            <a:r>
              <a:rPr lang="en-US" dirty="0"/>
              <a:t>• </a:t>
            </a:r>
            <a:r>
              <a:rPr lang="en-US" sz="3000" dirty="0"/>
              <a:t>Enforceable in Delaware discouraging     frivolous litigation</a:t>
            </a:r>
          </a:p>
          <a:p>
            <a:pPr marL="0" indent="0">
              <a:buNone/>
            </a:pPr>
            <a:endParaRPr lang="en-US" dirty="0"/>
          </a:p>
          <a:p>
            <a:pPr lvl="1"/>
            <a:r>
              <a:rPr lang="en-US" sz="3200" dirty="0"/>
              <a:t>Limitations: actions by trustee or personal representative, prevailing beneficiaries, settlement of dispute, action to determine whether a proceeding constitutes a contest, or for action for construction or interpretation</a:t>
            </a:r>
          </a:p>
          <a:p>
            <a:pPr marL="0" indent="0">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09200" y="540689"/>
            <a:ext cx="10606710" cy="1325563"/>
          </a:xfrm>
        </p:spPr>
        <p:txBody>
          <a:bodyPr>
            <a:normAutofit/>
          </a:bodyPr>
          <a:lstStyle/>
          <a:p>
            <a:r>
              <a:rPr dirty="0"/>
              <a:t>Section 3303 – Charitable Trust Enforcement</a:t>
            </a:r>
          </a:p>
        </p:txBody>
      </p:sp>
      <p:sp>
        <p:nvSpPr>
          <p:cNvPr id="3" name="Content Placeholder 2" descr="" title=""/>
          <p:cNvSpPr>
            <a:spLocks noGrp="1"/>
          </p:cNvSpPr>
          <p:nvPr>
            <p:ph idx="1"/>
          </p:nvPr>
        </p:nvSpPr>
        <p:spPr>
          <a:xfrm>
            <a:off x="609200" y="1926598"/>
            <a:ext cx="10433970" cy="1534449"/>
          </a:xfrm>
        </p:spPr>
        <p:txBody>
          <a:bodyPr/>
          <a:lstStyle/>
          <a:p>
            <a:pPr marL="0" indent="0">
              <a:buNone/>
            </a:pPr>
            <a:r>
              <a:rPr dirty="0"/>
              <a:t>• Allows settlor or designee to enforce charitable trust purpose</a:t>
            </a:r>
          </a:p>
          <a:p>
            <a:pPr marL="0" indent="0">
              <a:buNone/>
            </a:pPr>
            <a:r>
              <a:rPr dirty="0"/>
              <a:t>• Extends standing beyond Attorney General’s office</a:t>
            </a:r>
          </a:p>
          <a:p>
            <a:pPr marL="0" indent="0">
              <a:buNone/>
            </a:pPr>
            <a:r>
              <a:rPr dirty="0"/>
              <a:t>• Strengthens settlor oversight of charitable legacy</a:t>
            </a:r>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530713" y="998039"/>
            <a:ext cx="5301953" cy="1325563"/>
          </a:xfrm>
        </p:spPr>
        <p:txBody>
          <a:bodyPr>
            <a:normAutofit fontScale="90000"/>
          </a:bodyPr>
          <a:lstStyle/>
          <a:p>
            <a:r>
              <a:rPr dirty="0"/>
              <a:t>Purpose Trusts </a:t>
            </a:r>
            <a:br>
              <a:rPr lang="en-US" dirty="0"/>
            </a:br>
            <a:r>
              <a:rPr dirty="0"/>
              <a:t>(Sections 3555 &amp; </a:t>
            </a:r>
            <a:br>
              <a:rPr lang="en-US" dirty="0"/>
            </a:br>
            <a:r>
              <a:rPr dirty="0"/>
              <a:t>3556)</a:t>
            </a:r>
          </a:p>
        </p:txBody>
      </p:sp>
      <p:sp>
        <p:nvSpPr>
          <p:cNvPr id="4" name="Content Placeholder 3" descr="" title="">
            <a:extLst>
              <a:ext uri="{FF2B5EF4-FFF2-40B4-BE49-F238E27FC236}">
                <a16:creationId xmlns:a16="http://schemas.microsoft.com/office/drawing/2014/main" id="{754EA088-45DE-C109-CCA6-6564B5312F94}"/>
              </a:ext>
            </a:extLst>
          </p:cNvPr>
          <p:cNvSpPr>
            <a:spLocks noGrp="1"/>
          </p:cNvSpPr>
          <p:nvPr>
            <p:ph sz="half" idx="2"/>
          </p:nvPr>
        </p:nvSpPr>
        <p:spPr>
          <a:xfrm>
            <a:off x="5540331" y="1284188"/>
            <a:ext cx="5627076" cy="4889966"/>
          </a:xfrm>
        </p:spPr>
        <p:txBody>
          <a:bodyPr>
            <a:noAutofit/>
          </a:bodyPr>
          <a:lstStyle/>
          <a:p>
            <a:pPr marL="0" indent="0">
              <a:buNone/>
            </a:pPr>
            <a:r>
              <a:rPr lang="en-US" dirty="0"/>
              <a:t>• Permits non-charitable purpose trusts for any purpose not impossible of attainment</a:t>
            </a:r>
          </a:p>
          <a:p>
            <a:pPr marL="0" indent="0">
              <a:buNone/>
            </a:pPr>
            <a:r>
              <a:rPr lang="en-US" dirty="0"/>
              <a:t>• 2025 amendments define "enforcer" and its fiduciary status</a:t>
            </a:r>
          </a:p>
          <a:p>
            <a:r>
              <a:rPr lang="en-US" dirty="0"/>
              <a:t>Ability to vest exclusive standing in the enforcer (other person)</a:t>
            </a:r>
          </a:p>
          <a:p>
            <a:pPr marL="0" indent="0">
              <a:buNone/>
            </a:pPr>
            <a:r>
              <a:rPr lang="en-US" dirty="0"/>
              <a:t>• Enforcer placed on par with trustees and advisers under Title 12</a:t>
            </a:r>
          </a:p>
          <a:p>
            <a:r>
              <a:rPr lang="en-US" dirty="0"/>
              <a:t>Clarification of distributions in furtherance of the purpose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29648" y="455546"/>
            <a:ext cx="10515600" cy="1325563"/>
          </a:xfrm>
        </p:spPr>
        <p:txBody>
          <a:bodyPr>
            <a:normAutofit/>
          </a:bodyPr>
          <a:lstStyle/>
          <a:p>
            <a:r>
              <a:rPr dirty="0"/>
              <a:t>Letters of Wishes (Sections 3301 &amp; 3315)</a:t>
            </a:r>
          </a:p>
        </p:txBody>
      </p:sp>
      <p:sp>
        <p:nvSpPr>
          <p:cNvPr id="3" name="Content Placeholder 2" descr="" title=""/>
          <p:cNvSpPr>
            <a:spLocks noGrp="1"/>
          </p:cNvSpPr>
          <p:nvPr>
            <p:ph idx="4294967295"/>
          </p:nvPr>
        </p:nvSpPr>
        <p:spPr>
          <a:xfrm>
            <a:off x="629647" y="1882303"/>
            <a:ext cx="5566053" cy="4357687"/>
          </a:xfrm>
        </p:spPr>
        <p:txBody>
          <a:bodyPr>
            <a:normAutofit lnSpcReduction="10000"/>
          </a:bodyPr>
          <a:lstStyle/>
          <a:p>
            <a:pPr marL="0" indent="0">
              <a:buNone/>
            </a:pPr>
            <a:r>
              <a:rPr dirty="0"/>
              <a:t>• Codified in 2024; defines ‘letter of wishes’ as a</a:t>
            </a:r>
            <a:r>
              <a:rPr lang="en-US" dirty="0"/>
              <a:t>ny</a:t>
            </a:r>
            <a:r>
              <a:rPr dirty="0"/>
              <a:t> separate, non-binding writing</a:t>
            </a:r>
          </a:p>
          <a:p>
            <a:pPr marL="0" indent="0">
              <a:buNone/>
            </a:pPr>
            <a:r>
              <a:rPr dirty="0"/>
              <a:t>• Trustee discretion whether to consider such letters under abuse of discretion standard</a:t>
            </a:r>
          </a:p>
          <a:p>
            <a:pPr marL="0" indent="0">
              <a:buNone/>
            </a:pPr>
            <a:r>
              <a:rPr dirty="0"/>
              <a:t>• </a:t>
            </a:r>
            <a:r>
              <a:rPr lang="en-US" dirty="0"/>
              <a:t>Delivered to the trustee by trustor or on trustor’s behalf; </a:t>
            </a:r>
            <a:r>
              <a:rPr dirty="0"/>
              <a:t>reflect</a:t>
            </a:r>
            <a:r>
              <a:rPr lang="en-US" dirty="0"/>
              <a:t>s</a:t>
            </a:r>
            <a:r>
              <a:rPr dirty="0"/>
              <a:t> intent contemporaneous with trust creation; not </a:t>
            </a:r>
            <a:r>
              <a:rPr lang="en-US" dirty="0"/>
              <a:t>inconsistent with the governing instrument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a:xfrm>
            <a:off x="604927" y="519326"/>
            <a:ext cx="7043559" cy="1325563"/>
          </a:xfrm>
        </p:spPr>
        <p:txBody>
          <a:bodyPr/>
          <a:lstStyle/>
          <a:p>
            <a:r>
              <a:rPr dirty="0"/>
              <a:t>Case Law: The 'Cardinal Rule'</a:t>
            </a:r>
          </a:p>
        </p:txBody>
      </p:sp>
      <p:sp>
        <p:nvSpPr>
          <p:cNvPr id="3" name="Content Placeholder 2" descr="" title=""/>
          <p:cNvSpPr>
            <a:spLocks noGrp="1"/>
          </p:cNvSpPr>
          <p:nvPr>
            <p:ph idx="1"/>
          </p:nvPr>
        </p:nvSpPr>
        <p:spPr>
          <a:xfrm>
            <a:off x="604927" y="1774550"/>
            <a:ext cx="11057813" cy="2297265"/>
          </a:xfrm>
        </p:spPr>
        <p:txBody>
          <a:bodyPr>
            <a:normAutofit/>
          </a:bodyPr>
          <a:lstStyle/>
          <a:p>
            <a:pPr marL="0" indent="0">
              <a:buNone/>
            </a:pPr>
            <a:r>
              <a:rPr dirty="0"/>
              <a:t>• </a:t>
            </a:r>
            <a:r>
              <a:rPr lang="en-US" dirty="0"/>
              <a:t>"</a:t>
            </a:r>
            <a:r>
              <a:rPr dirty="0"/>
              <a:t>Settlor’s intent controls</a:t>
            </a:r>
            <a:r>
              <a:rPr lang="en-US" dirty="0"/>
              <a:t>"</a:t>
            </a:r>
            <a:r>
              <a:rPr dirty="0"/>
              <a:t> – cornerstone of Delaware trust law</a:t>
            </a:r>
          </a:p>
          <a:p>
            <a:pPr marL="0" indent="0">
              <a:buNone/>
            </a:pPr>
            <a:r>
              <a:rPr dirty="0"/>
              <a:t>• Originated from will cases (Bird v. Wilmington Soc. of Fine Arts, 1945)</a:t>
            </a:r>
          </a:p>
          <a:p>
            <a:pPr marL="0" indent="0">
              <a:buNone/>
            </a:pPr>
            <a:r>
              <a:rPr dirty="0"/>
              <a:t>• Adapted to trust interpretation through subsequent cases</a:t>
            </a:r>
            <a:r>
              <a:rPr lang="en-US" dirty="0"/>
              <a:t> (</a:t>
            </a:r>
            <a:r>
              <a:rPr lang="en-US" u="sng" dirty="0"/>
              <a:t>Annan v. Wilmington Tr. Co., 1989)</a:t>
            </a:r>
            <a:endParaRPr dirty="0"/>
          </a:p>
        </p:txBody>
      </p:sp>
    </p:spTree>
  </p:cSld>
  <p:clrMapOvr>
    <a:masterClrMapping/>
  </p:clrMapOvr>
</p:sld>
</file>

<file path=ppt/theme/theme1.xml><?xml version="1.0" encoding="utf-8"?>
<a:theme xmlns:thm15="http://schemas.microsoft.com/office/thememl/2012/main"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